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56" r:id="rId2"/>
    <p:sldId id="277" r:id="rId3"/>
    <p:sldId id="296" r:id="rId4"/>
    <p:sldId id="297" r:id="rId5"/>
    <p:sldId id="287" r:id="rId6"/>
    <p:sldId id="325" r:id="rId7"/>
    <p:sldId id="288" r:id="rId8"/>
    <p:sldId id="289" r:id="rId9"/>
    <p:sldId id="326" r:id="rId10"/>
    <p:sldId id="290" r:id="rId11"/>
    <p:sldId id="291" r:id="rId12"/>
    <p:sldId id="327" r:id="rId13"/>
    <p:sldId id="292" r:id="rId14"/>
    <p:sldId id="324" r:id="rId15"/>
    <p:sldId id="294" r:id="rId16"/>
    <p:sldId id="258" r:id="rId17"/>
    <p:sldId id="260" r:id="rId18"/>
    <p:sldId id="298" r:id="rId19"/>
    <p:sldId id="299" r:id="rId20"/>
    <p:sldId id="300" r:id="rId21"/>
    <p:sldId id="301" r:id="rId22"/>
    <p:sldId id="302" r:id="rId23"/>
    <p:sldId id="303" r:id="rId24"/>
    <p:sldId id="305" r:id="rId25"/>
    <p:sldId id="304" r:id="rId26"/>
    <p:sldId id="306" r:id="rId27"/>
    <p:sldId id="312" r:id="rId28"/>
    <p:sldId id="313" r:id="rId29"/>
    <p:sldId id="314" r:id="rId30"/>
    <p:sldId id="315" r:id="rId31"/>
    <p:sldId id="316" r:id="rId32"/>
    <p:sldId id="317" r:id="rId33"/>
    <p:sldId id="318" r:id="rId34"/>
    <p:sldId id="307" r:id="rId35"/>
    <p:sldId id="328" r:id="rId36"/>
    <p:sldId id="329" r:id="rId37"/>
    <p:sldId id="330" r:id="rId38"/>
    <p:sldId id="331" r:id="rId39"/>
    <p:sldId id="332" r:id="rId40"/>
    <p:sldId id="333" r:id="rId41"/>
    <p:sldId id="320" r:id="rId42"/>
    <p:sldId id="321" r:id="rId43"/>
    <p:sldId id="322" r:id="rId44"/>
    <p:sldId id="323" r:id="rId45"/>
    <p:sldId id="270" r:id="rId46"/>
    <p:sldId id="257" r:id="rId47"/>
    <p:sldId id="282" r:id="rId48"/>
    <p:sldId id="280" r:id="rId49"/>
    <p:sldId id="281" r:id="rId50"/>
    <p:sldId id="283" r:id="rId51"/>
    <p:sldId id="284" r:id="rId52"/>
    <p:sldId id="276" r:id="rId53"/>
    <p:sldId id="278" r:id="rId54"/>
    <p:sldId id="279" r:id="rId55"/>
    <p:sldId id="285" r:id="rId56"/>
    <p:sldId id="286" r:id="rId57"/>
  </p:sldIdLst>
  <p:sldSz cx="9144000" cy="6858000" type="screen4x3"/>
  <p:notesSz cx="9144000" cy="6858000"/>
  <p:defaultTextStyle>
    <a:defPPr>
      <a:defRPr lang="de-DE"/>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569"/>
    <a:srgbClr val="4C4488"/>
    <a:srgbClr val="FF33CC"/>
    <a:srgbClr val="FFFF00"/>
    <a:srgbClr val="FFCC00"/>
    <a:srgbClr val="FF9900"/>
    <a:srgbClr val="FF66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14" autoAdjust="0"/>
  </p:normalViewPr>
  <p:slideViewPr>
    <p:cSldViewPr>
      <p:cViewPr varScale="1">
        <p:scale>
          <a:sx n="99" d="100"/>
          <a:sy n="99" d="100"/>
        </p:scale>
        <p:origin x="18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7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de-DE" altLang="de-DE"/>
          </a:p>
        </p:txBody>
      </p:sp>
      <p:sp>
        <p:nvSpPr>
          <p:cNvPr id="130051"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de-DE" altLang="de-DE"/>
          </a:p>
        </p:txBody>
      </p:sp>
      <p:sp>
        <p:nvSpPr>
          <p:cNvPr id="130052"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de-DE" altLang="de-DE"/>
          </a:p>
        </p:txBody>
      </p:sp>
      <p:sp>
        <p:nvSpPr>
          <p:cNvPr id="130053"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150E16F-A572-414F-ABB0-82C280DA541B}"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de-DE" altLang="de-DE"/>
          </a:p>
        </p:txBody>
      </p:sp>
      <p:sp>
        <p:nvSpPr>
          <p:cNvPr id="94211"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de-DE" altLang="de-DE"/>
          </a:p>
        </p:txBody>
      </p:sp>
      <p:sp>
        <p:nvSpPr>
          <p:cNvPr id="94212" name="Rectangle 4"/>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3"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94214"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de-DE" altLang="de-DE"/>
          </a:p>
        </p:txBody>
      </p:sp>
      <p:sp>
        <p:nvSpPr>
          <p:cNvPr id="94215"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512BF1DC-7E33-470D-AECE-9659C027B5A6}"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5022D-85CD-449A-8D27-1C2F7BA1B1DB}" type="slidenum">
              <a:rPr lang="de-DE" altLang="de-DE"/>
              <a:pPr/>
              <a:t>11</a:t>
            </a:fld>
            <a:endParaRPr lang="de-DE" altLang="de-DE"/>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tLang="de-DE"/>
              <a:t>Figure SPM.2. Global average radiative forcing (RF) estimates and ranges in 2005 for anthropogenic carbon dioxide (CO2), methane (CH4 ), nitrous oxide (N2O) and other important agents and mechanisms, together with the typical geographical extent (spatial scale) of the forcing and the assessed level of scientiic understanding (LOSU). The net anthropogenic radiative forcing and its range are also shown. These require summing asymmetric uncertainty estimates from the component terms, and cannot be obtained by simple addition. Additional forcing factors not included here are considered to have a very low LOSU. Volcanic aerosols contribute an additional natural forcing but are not included in this igure due to their episodic nature. The range for linear contrails does not include other possible effects of aviation on cloudiness.  {2.9, Figure 2.20}</a:t>
            </a:r>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4520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de-DE" altLang="de-DE" noProof="0" smtClean="0"/>
              <a:t>Titelmasterformat durch Klicken bearbeiten</a:t>
            </a:r>
          </a:p>
        </p:txBody>
      </p:sp>
      <p:sp>
        <p:nvSpPr>
          <p:cNvPr id="45210"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de-DE" altLang="de-DE" noProof="0" smtClean="0"/>
              <a:t>Formatvorlage des Untertitelmasters durch Klicken bearbeiten</a:t>
            </a:r>
          </a:p>
        </p:txBody>
      </p:sp>
      <p:sp>
        <p:nvSpPr>
          <p:cNvPr id="45211"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de-DE" altLang="de-DE"/>
          </a:p>
        </p:txBody>
      </p:sp>
      <p:sp>
        <p:nvSpPr>
          <p:cNvPr id="45212"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de-DE" altLang="de-DE"/>
          </a:p>
        </p:txBody>
      </p:sp>
      <p:sp>
        <p:nvSpPr>
          <p:cNvPr id="45213"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9C2E3265-EDAA-4C31-A2B1-162E645D8A3D}" type="slidenum">
              <a:rPr lang="de-DE" altLang="de-DE"/>
              <a:pPr/>
              <a:t>‹Nr.›</a:t>
            </a:fld>
            <a:endParaRPr lang="de-DE" alt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5209"/>
                                        </p:tgtEl>
                                        <p:attrNameLst>
                                          <p:attrName>style.visibility</p:attrName>
                                        </p:attrNameLst>
                                      </p:cBhvr>
                                      <p:to>
                                        <p:strVal val="visible"/>
                                      </p:to>
                                    </p:set>
                                    <p:anim calcmode="lin" valueType="num">
                                      <p:cBhvr>
                                        <p:cTn id="7" dur="1000" fill="hold"/>
                                        <p:tgtEl>
                                          <p:spTgt spid="45209"/>
                                        </p:tgtEl>
                                        <p:attrNameLst>
                                          <p:attrName>ppt_x</p:attrName>
                                        </p:attrNameLst>
                                      </p:cBhvr>
                                      <p:tavLst>
                                        <p:tav tm="0">
                                          <p:val>
                                            <p:strVal val="#ppt_x-.2"/>
                                          </p:val>
                                        </p:tav>
                                        <p:tav tm="100000">
                                          <p:val>
                                            <p:strVal val="#ppt_x"/>
                                          </p:val>
                                        </p:tav>
                                      </p:tavLst>
                                    </p:anim>
                                    <p:anim calcmode="lin" valueType="num">
                                      <p:cBhvr>
                                        <p:cTn id="8" dur="1000" fill="hold"/>
                                        <p:tgtEl>
                                          <p:spTgt spid="452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2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5210">
                                            <p:txEl>
                                              <p:pRg st="0" end="0"/>
                                            </p:txEl>
                                          </p:spTgt>
                                        </p:tgtEl>
                                        <p:attrNameLst>
                                          <p:attrName>style.visibility</p:attrName>
                                        </p:attrNameLst>
                                      </p:cBhvr>
                                      <p:to>
                                        <p:strVal val="visible"/>
                                      </p:to>
                                    </p:set>
                                    <p:animEffect transition="in" filter="fade">
                                      <p:cBhvr>
                                        <p:cTn id="14" dur="500"/>
                                        <p:tgtEl>
                                          <p:spTgt spid="45210">
                                            <p:txEl>
                                              <p:pRg st="0" end="0"/>
                                            </p:txEl>
                                          </p:spTgt>
                                        </p:tgtEl>
                                      </p:cBhvr>
                                    </p:animEffect>
                                    <p:anim calcmode="lin" valueType="num">
                                      <p:cBhvr>
                                        <p:cTn id="15" dur="500" fill="hold"/>
                                        <p:tgtEl>
                                          <p:spTgt spid="4521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210">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09" grpId="0"/>
      <p:bldP spid="45210" grpId="0" build="p">
        <p:tmplLst>
          <p:tmpl lvl="1">
            <p:tnLst>
              <p:par>
                <p:cTn presetID="44" presetClass="entr" presetSubtype="0" fill="hold" nodeType="clickEffect">
                  <p:stCondLst>
                    <p:cond delay="0"/>
                  </p:stCondLst>
                  <p:childTnLst>
                    <p:set>
                      <p:cBhvr>
                        <p:cTn dur="1" fill="hold">
                          <p:stCondLst>
                            <p:cond delay="0"/>
                          </p:stCondLst>
                        </p:cTn>
                        <p:tgtEl>
                          <p:spTgt spid="45210"/>
                        </p:tgtEl>
                        <p:attrNameLst>
                          <p:attrName>style.visibility</p:attrName>
                        </p:attrNameLst>
                      </p:cBhvr>
                      <p:to>
                        <p:strVal val="visible"/>
                      </p:to>
                    </p:set>
                    <p:animEffect transition="in" filter="fade">
                      <p:cBhvr>
                        <p:cTn dur="500"/>
                        <p:tgtEl>
                          <p:spTgt spid="45210"/>
                        </p:tgtEl>
                      </p:cBhvr>
                    </p:animEffect>
                    <p:anim calcmode="lin" valueType="num">
                      <p:cBhvr>
                        <p:cTn dur="500" fill="hold"/>
                        <p:tgtEl>
                          <p:spTgt spid="45210"/>
                        </p:tgtEl>
                        <p:attrNameLst>
                          <p:attrName>ppt_x</p:attrName>
                        </p:attrNameLst>
                      </p:cBhvr>
                      <p:tavLst>
                        <p:tav tm="0">
                          <p:val>
                            <p:strVal val="#ppt_x"/>
                          </p:val>
                        </p:tav>
                        <p:tav tm="100000">
                          <p:val>
                            <p:strVal val="#ppt_x"/>
                          </p:val>
                        </p:tav>
                      </p:tavLst>
                    </p:anim>
                    <p:anim calcmode="lin" valueType="num">
                      <p:cBhvr>
                        <p:cTn dur="500" fill="hold"/>
                        <p:tgtEl>
                          <p:spTgt spid="45210"/>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096BA783-E891-4EAC-996F-758DD1DC4BEB}" type="slidenum">
              <a:rPr lang="de-DE" altLang="de-DE"/>
              <a:pPr/>
              <a:t>‹Nr.›</a:t>
            </a:fld>
            <a:endParaRPr lang="de-DE" altLang="de-DE"/>
          </a:p>
        </p:txBody>
      </p:sp>
    </p:spTree>
    <p:extLst>
      <p:ext uri="{BB962C8B-B14F-4D97-AF65-F5344CB8AC3E}">
        <p14:creationId xmlns:p14="http://schemas.microsoft.com/office/powerpoint/2010/main" val="29576816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7188" y="260350"/>
            <a:ext cx="2135187" cy="58388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01625" y="260350"/>
            <a:ext cx="6253163" cy="5838825"/>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A6DFC5DF-8993-470C-8C53-B45423A9837D}" type="slidenum">
              <a:rPr lang="de-DE" altLang="de-DE"/>
              <a:pPr/>
              <a:t>‹Nr.›</a:t>
            </a:fld>
            <a:endParaRPr lang="de-DE" altLang="de-DE"/>
          </a:p>
        </p:txBody>
      </p:sp>
    </p:spTree>
    <p:extLst>
      <p:ext uri="{BB962C8B-B14F-4D97-AF65-F5344CB8AC3E}">
        <p14:creationId xmlns:p14="http://schemas.microsoft.com/office/powerpoint/2010/main" val="1784712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01625" y="1600200"/>
            <a:ext cx="4194175" cy="44989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194175" cy="21732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25888"/>
            <a:ext cx="4194175" cy="217328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301625" y="6245225"/>
            <a:ext cx="2289175" cy="476250"/>
          </a:xfrm>
        </p:spPr>
        <p:txBody>
          <a:bodyPr/>
          <a:lstStyle>
            <a:lvl1pPr>
              <a:defRPr/>
            </a:lvl1pPr>
          </a:lstStyle>
          <a:p>
            <a:endParaRPr lang="de-DE" altLang="de-DE"/>
          </a:p>
        </p:txBody>
      </p:sp>
      <p:sp>
        <p:nvSpPr>
          <p:cNvPr id="7" name="Fußzeilenplatzhalter 6"/>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8" name="Foliennummernplatzhalter 7"/>
          <p:cNvSpPr>
            <a:spLocks noGrp="1"/>
          </p:cNvSpPr>
          <p:nvPr>
            <p:ph type="sldNum" sz="quarter" idx="12"/>
          </p:nvPr>
        </p:nvSpPr>
        <p:spPr>
          <a:xfrm>
            <a:off x="6553200" y="6245225"/>
            <a:ext cx="2289175" cy="476250"/>
          </a:xfrm>
        </p:spPr>
        <p:txBody>
          <a:bodyPr/>
          <a:lstStyle>
            <a:lvl1pPr>
              <a:defRPr/>
            </a:lvl1pPr>
          </a:lstStyle>
          <a:p>
            <a:fld id="{DE87C3BB-B617-4424-A4D0-D2426A8EAD5A}" type="slidenum">
              <a:rPr lang="de-DE" altLang="de-DE"/>
              <a:pPr/>
              <a:t>‹Nr.›</a:t>
            </a:fld>
            <a:endParaRPr lang="de-DE" altLang="de-DE"/>
          </a:p>
        </p:txBody>
      </p:sp>
    </p:spTree>
    <p:extLst>
      <p:ext uri="{BB962C8B-B14F-4D97-AF65-F5344CB8AC3E}">
        <p14:creationId xmlns:p14="http://schemas.microsoft.com/office/powerpoint/2010/main" val="16665668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01625" y="1600200"/>
            <a:ext cx="4194175" cy="44989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194175" cy="44989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301625" y="6245225"/>
            <a:ext cx="2289175" cy="476250"/>
          </a:xfrm>
        </p:spPr>
        <p:txBody>
          <a:bodyPr/>
          <a:lstStyle>
            <a:lvl1pPr>
              <a:defRPr/>
            </a:lvl1pPr>
          </a:lstStyle>
          <a:p>
            <a:endParaRPr lang="de-DE" altLang="de-DE"/>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553200" y="6245225"/>
            <a:ext cx="2289175" cy="476250"/>
          </a:xfrm>
        </p:spPr>
        <p:txBody>
          <a:bodyPr/>
          <a:lstStyle>
            <a:lvl1pPr>
              <a:defRPr/>
            </a:lvl1pPr>
          </a:lstStyle>
          <a:p>
            <a:fld id="{D1E2748A-24D2-4AA4-BE54-2A2B3ACA1CEC}" type="slidenum">
              <a:rPr lang="de-DE" altLang="de-DE"/>
              <a:pPr/>
              <a:t>‹Nr.›</a:t>
            </a:fld>
            <a:endParaRPr lang="de-DE" altLang="de-DE"/>
          </a:p>
        </p:txBody>
      </p:sp>
    </p:spTree>
    <p:extLst>
      <p:ext uri="{BB962C8B-B14F-4D97-AF65-F5344CB8AC3E}">
        <p14:creationId xmlns:p14="http://schemas.microsoft.com/office/powerpoint/2010/main" val="69927632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1625" y="1600200"/>
            <a:ext cx="4194175" cy="44989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194175" cy="21732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25888"/>
            <a:ext cx="4194175" cy="217328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301625" y="6245225"/>
            <a:ext cx="2289175" cy="476250"/>
          </a:xfrm>
        </p:spPr>
        <p:txBody>
          <a:bodyPr/>
          <a:lstStyle>
            <a:lvl1pPr>
              <a:defRPr/>
            </a:lvl1pPr>
          </a:lstStyle>
          <a:p>
            <a:endParaRPr lang="de-DE" altLang="de-DE"/>
          </a:p>
        </p:txBody>
      </p:sp>
      <p:sp>
        <p:nvSpPr>
          <p:cNvPr id="7" name="Fußzeilenplatzhalter 6"/>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8" name="Foliennummernplatzhalter 7"/>
          <p:cNvSpPr>
            <a:spLocks noGrp="1"/>
          </p:cNvSpPr>
          <p:nvPr>
            <p:ph type="sldNum" sz="quarter" idx="12"/>
          </p:nvPr>
        </p:nvSpPr>
        <p:spPr>
          <a:xfrm>
            <a:off x="6553200" y="6245225"/>
            <a:ext cx="2289175" cy="476250"/>
          </a:xfrm>
        </p:spPr>
        <p:txBody>
          <a:bodyPr/>
          <a:lstStyle>
            <a:lvl1pPr>
              <a:defRPr/>
            </a:lvl1pPr>
          </a:lstStyle>
          <a:p>
            <a:fld id="{AC34327C-6837-4937-9FA4-345A14796AF5}" type="slidenum">
              <a:rPr lang="de-DE" altLang="de-DE"/>
              <a:pPr/>
              <a:t>‹Nr.›</a:t>
            </a:fld>
            <a:endParaRPr lang="de-DE" altLang="de-DE"/>
          </a:p>
        </p:txBody>
      </p:sp>
    </p:spTree>
    <p:extLst>
      <p:ext uri="{BB962C8B-B14F-4D97-AF65-F5344CB8AC3E}">
        <p14:creationId xmlns:p14="http://schemas.microsoft.com/office/powerpoint/2010/main" val="40502010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01625" y="260350"/>
            <a:ext cx="8540750" cy="58388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301625" y="6245225"/>
            <a:ext cx="2289175" cy="476250"/>
          </a:xfrm>
        </p:spPr>
        <p:txBody>
          <a:bodyPr/>
          <a:lstStyle>
            <a:lvl1pPr>
              <a:defRPr/>
            </a:lvl1pPr>
          </a:lstStyle>
          <a:p>
            <a:endParaRPr lang="de-DE" altLang="de-DE"/>
          </a:p>
        </p:txBody>
      </p:sp>
      <p:sp>
        <p:nvSpPr>
          <p:cNvPr id="4" name="Fußzeilenplatzhalter 3"/>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5" name="Foliennummernplatzhalter 4"/>
          <p:cNvSpPr>
            <a:spLocks noGrp="1"/>
          </p:cNvSpPr>
          <p:nvPr>
            <p:ph type="sldNum" sz="quarter" idx="12"/>
          </p:nvPr>
        </p:nvSpPr>
        <p:spPr>
          <a:xfrm>
            <a:off x="6553200" y="6245225"/>
            <a:ext cx="2289175" cy="476250"/>
          </a:xfrm>
        </p:spPr>
        <p:txBody>
          <a:bodyPr/>
          <a:lstStyle>
            <a:lvl1pPr>
              <a:defRPr/>
            </a:lvl1pPr>
          </a:lstStyle>
          <a:p>
            <a:fld id="{35E19365-092A-4D66-8445-4E07EE785D7E}" type="slidenum">
              <a:rPr lang="de-DE" altLang="de-DE"/>
              <a:pPr/>
              <a:t>‹Nr.›</a:t>
            </a:fld>
            <a:endParaRPr lang="de-DE" altLang="de-DE"/>
          </a:p>
        </p:txBody>
      </p:sp>
    </p:spTree>
    <p:extLst>
      <p:ext uri="{BB962C8B-B14F-4D97-AF65-F5344CB8AC3E}">
        <p14:creationId xmlns:p14="http://schemas.microsoft.com/office/powerpoint/2010/main" val="1428349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1625" y="1600200"/>
            <a:ext cx="8540750" cy="21732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01625" y="3925888"/>
            <a:ext cx="8540750" cy="217328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301625" y="6245225"/>
            <a:ext cx="2289175" cy="476250"/>
          </a:xfrm>
        </p:spPr>
        <p:txBody>
          <a:bodyPr/>
          <a:lstStyle>
            <a:lvl1pPr>
              <a:defRPr/>
            </a:lvl1pPr>
          </a:lstStyle>
          <a:p>
            <a:endParaRPr lang="de-DE" altLang="de-DE"/>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553200" y="6245225"/>
            <a:ext cx="2289175" cy="476250"/>
          </a:xfrm>
        </p:spPr>
        <p:txBody>
          <a:bodyPr/>
          <a:lstStyle>
            <a:lvl1pPr>
              <a:defRPr/>
            </a:lvl1pPr>
          </a:lstStyle>
          <a:p>
            <a:fld id="{2BE94D7B-D57B-4307-9523-52715F888DED}" type="slidenum">
              <a:rPr lang="de-DE" altLang="de-DE"/>
              <a:pPr/>
              <a:t>‹Nr.›</a:t>
            </a:fld>
            <a:endParaRPr lang="de-DE" altLang="de-DE"/>
          </a:p>
        </p:txBody>
      </p:sp>
    </p:spTree>
    <p:extLst>
      <p:ext uri="{BB962C8B-B14F-4D97-AF65-F5344CB8AC3E}">
        <p14:creationId xmlns:p14="http://schemas.microsoft.com/office/powerpoint/2010/main" val="18138343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01625" y="1600200"/>
            <a:ext cx="8540750" cy="21732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01625" y="3925888"/>
            <a:ext cx="8540750" cy="217328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301625" y="6245225"/>
            <a:ext cx="2289175" cy="476250"/>
          </a:xfrm>
        </p:spPr>
        <p:txBody>
          <a:bodyPr/>
          <a:lstStyle>
            <a:lvl1pPr>
              <a:defRPr/>
            </a:lvl1pPr>
          </a:lstStyle>
          <a:p>
            <a:endParaRPr lang="de-DE" altLang="de-DE"/>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553200" y="6245225"/>
            <a:ext cx="2289175" cy="476250"/>
          </a:xfrm>
        </p:spPr>
        <p:txBody>
          <a:bodyPr/>
          <a:lstStyle>
            <a:lvl1pPr>
              <a:defRPr/>
            </a:lvl1pPr>
          </a:lstStyle>
          <a:p>
            <a:fld id="{F2EA6670-6FC2-4D73-B660-31EB9D0CB218}" type="slidenum">
              <a:rPr lang="de-DE" altLang="de-DE"/>
              <a:pPr/>
              <a:t>‹Nr.›</a:t>
            </a:fld>
            <a:endParaRPr lang="de-DE" altLang="de-DE"/>
          </a:p>
        </p:txBody>
      </p:sp>
    </p:spTree>
    <p:extLst>
      <p:ext uri="{BB962C8B-B14F-4D97-AF65-F5344CB8AC3E}">
        <p14:creationId xmlns:p14="http://schemas.microsoft.com/office/powerpoint/2010/main" val="37504318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56C8CD34-A0E2-486C-8C07-035D1D28D3CB}" type="slidenum">
              <a:rPr lang="de-DE" altLang="de-DE"/>
              <a:pPr/>
              <a:t>‹Nr.›</a:t>
            </a:fld>
            <a:endParaRPr lang="de-DE" altLang="de-DE"/>
          </a:p>
        </p:txBody>
      </p:sp>
    </p:spTree>
    <p:extLst>
      <p:ext uri="{BB962C8B-B14F-4D97-AF65-F5344CB8AC3E}">
        <p14:creationId xmlns:p14="http://schemas.microsoft.com/office/powerpoint/2010/main" val="29168340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819F4D9F-F3C7-4EF9-ACA6-AD89A553C9BB}" type="slidenum">
              <a:rPr lang="de-DE" altLang="de-DE"/>
              <a:pPr/>
              <a:t>‹Nr.›</a:t>
            </a:fld>
            <a:endParaRPr lang="de-DE" altLang="de-DE"/>
          </a:p>
        </p:txBody>
      </p:sp>
    </p:spTree>
    <p:extLst>
      <p:ext uri="{BB962C8B-B14F-4D97-AF65-F5344CB8AC3E}">
        <p14:creationId xmlns:p14="http://schemas.microsoft.com/office/powerpoint/2010/main" val="35049692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1625" y="1600200"/>
            <a:ext cx="4194175" cy="44989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194175" cy="44989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8D3E07A2-64ED-4C72-A07D-58C9CBAF744C}" type="slidenum">
              <a:rPr lang="de-DE" altLang="de-DE"/>
              <a:pPr/>
              <a:t>‹Nr.›</a:t>
            </a:fld>
            <a:endParaRPr lang="de-DE" altLang="de-DE"/>
          </a:p>
        </p:txBody>
      </p:sp>
    </p:spTree>
    <p:extLst>
      <p:ext uri="{BB962C8B-B14F-4D97-AF65-F5344CB8AC3E}">
        <p14:creationId xmlns:p14="http://schemas.microsoft.com/office/powerpoint/2010/main" val="27926305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5799928A-0594-4BAC-B099-B5DAFEF214ED}" type="slidenum">
              <a:rPr lang="de-DE" altLang="de-DE"/>
              <a:pPr/>
              <a:t>‹Nr.›</a:t>
            </a:fld>
            <a:endParaRPr lang="de-DE" altLang="de-DE"/>
          </a:p>
        </p:txBody>
      </p:sp>
    </p:spTree>
    <p:extLst>
      <p:ext uri="{BB962C8B-B14F-4D97-AF65-F5344CB8AC3E}">
        <p14:creationId xmlns:p14="http://schemas.microsoft.com/office/powerpoint/2010/main" val="32306292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4C8E500E-2EB8-42B9-844F-E1DF3A2D3E20}" type="slidenum">
              <a:rPr lang="de-DE" altLang="de-DE"/>
              <a:pPr/>
              <a:t>‹Nr.›</a:t>
            </a:fld>
            <a:endParaRPr lang="de-DE" altLang="de-DE"/>
          </a:p>
        </p:txBody>
      </p:sp>
    </p:spTree>
    <p:extLst>
      <p:ext uri="{BB962C8B-B14F-4D97-AF65-F5344CB8AC3E}">
        <p14:creationId xmlns:p14="http://schemas.microsoft.com/office/powerpoint/2010/main" val="35098848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8BE54F5C-9C9E-4560-9E5D-9AA1EE215FD2}" type="slidenum">
              <a:rPr lang="de-DE" altLang="de-DE"/>
              <a:pPr/>
              <a:t>‹Nr.›</a:t>
            </a:fld>
            <a:endParaRPr lang="de-DE" altLang="de-DE"/>
          </a:p>
        </p:txBody>
      </p:sp>
    </p:spTree>
    <p:extLst>
      <p:ext uri="{BB962C8B-B14F-4D97-AF65-F5344CB8AC3E}">
        <p14:creationId xmlns:p14="http://schemas.microsoft.com/office/powerpoint/2010/main" val="42327859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56447FE7-EB67-4D35-8EC3-DFF9933ADBD1}" type="slidenum">
              <a:rPr lang="de-DE" altLang="de-DE"/>
              <a:pPr/>
              <a:t>‹Nr.›</a:t>
            </a:fld>
            <a:endParaRPr lang="de-DE" altLang="de-DE"/>
          </a:p>
        </p:txBody>
      </p:sp>
    </p:spTree>
    <p:extLst>
      <p:ext uri="{BB962C8B-B14F-4D97-AF65-F5344CB8AC3E}">
        <p14:creationId xmlns:p14="http://schemas.microsoft.com/office/powerpoint/2010/main" val="2926669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699EA739-D60C-42E1-B85F-B608E06FC44F}" type="slidenum">
              <a:rPr lang="de-DE" altLang="de-DE"/>
              <a:pPr/>
              <a:t>‹Nr.›</a:t>
            </a:fld>
            <a:endParaRPr lang="de-DE" altLang="de-DE"/>
          </a:p>
        </p:txBody>
      </p:sp>
    </p:spTree>
    <p:extLst>
      <p:ext uri="{BB962C8B-B14F-4D97-AF65-F5344CB8AC3E}">
        <p14:creationId xmlns:p14="http://schemas.microsoft.com/office/powerpoint/2010/main" val="20129314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3569"/>
        </a:solidFill>
        <a:effectLst/>
      </p:bgPr>
    </p:bg>
    <p:spTree>
      <p:nvGrpSpPr>
        <p:cNvPr id="1" name=""/>
        <p:cNvGrpSpPr/>
        <p:nvPr/>
      </p:nvGrpSpPr>
      <p:grpSpPr>
        <a:xfrm>
          <a:off x="0" y="0"/>
          <a:ext cx="0" cy="0"/>
          <a:chOff x="0" y="0"/>
          <a:chExt cx="0" cy="0"/>
        </a:xfrm>
      </p:grpSpPr>
      <p:sp>
        <p:nvSpPr>
          <p:cNvPr id="44185" name="Rectangle 153"/>
          <p:cNvSpPr>
            <a:spLocks noGrp="1" noRot="1" noChangeArrowheads="1"/>
          </p:cNvSpPr>
          <p:nvPr>
            <p:ph type="title"/>
          </p:nvPr>
        </p:nvSpPr>
        <p:spPr bwMode="auto">
          <a:xfrm>
            <a:off x="1116013" y="260350"/>
            <a:ext cx="77263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4418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anose="020B0604020202020204" pitchFamily="34" charset="0"/>
              </a:defRPr>
            </a:lvl1pPr>
          </a:lstStyle>
          <a:p>
            <a:endParaRPr lang="de-DE" altLang="de-DE"/>
          </a:p>
        </p:txBody>
      </p:sp>
      <p:sp>
        <p:nvSpPr>
          <p:cNvPr id="4418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anose="020B0604020202020204" pitchFamily="34" charset="0"/>
              </a:defRPr>
            </a:lvl1pPr>
          </a:lstStyle>
          <a:p>
            <a:endParaRPr lang="de-DE" altLang="de-DE"/>
          </a:p>
        </p:txBody>
      </p:sp>
      <p:sp>
        <p:nvSpPr>
          <p:cNvPr id="4418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AD7721C6-C4E4-402E-BB47-06FD31BEF503}" type="slidenum">
              <a:rPr lang="de-DE" altLang="de-DE"/>
              <a:pPr/>
              <a:t>‹Nr.›</a:t>
            </a:fld>
            <a:endParaRPr lang="de-DE" altLang="de-DE"/>
          </a:p>
        </p:txBody>
      </p:sp>
      <p:sp>
        <p:nvSpPr>
          <p:cNvPr id="4418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44194" name="Picture 162" descr="wwwsonne"/>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71550" cy="528638"/>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185"/>
                                        </p:tgtEl>
                                        <p:attrNameLst>
                                          <p:attrName>style.visibility</p:attrName>
                                        </p:attrNameLst>
                                      </p:cBhvr>
                                      <p:to>
                                        <p:strVal val="visible"/>
                                      </p:to>
                                    </p:set>
                                    <p:anim calcmode="lin" valueType="num">
                                      <p:cBhvr>
                                        <p:cTn id="7" dur="1000" fill="hold"/>
                                        <p:tgtEl>
                                          <p:spTgt spid="44185"/>
                                        </p:tgtEl>
                                        <p:attrNameLst>
                                          <p:attrName>ppt_x</p:attrName>
                                        </p:attrNameLst>
                                      </p:cBhvr>
                                      <p:tavLst>
                                        <p:tav tm="0">
                                          <p:val>
                                            <p:strVal val="#ppt_x-.2"/>
                                          </p:val>
                                        </p:tav>
                                        <p:tav tm="100000">
                                          <p:val>
                                            <p:strVal val="#ppt_x"/>
                                          </p:val>
                                        </p:tav>
                                      </p:tavLst>
                                    </p:anim>
                                    <p:anim calcmode="lin" valueType="num">
                                      <p:cBhvr>
                                        <p:cTn id="8" dur="1000" fill="hold"/>
                                        <p:tgtEl>
                                          <p:spTgt spid="441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1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4189">
                                            <p:txEl>
                                              <p:pRg st="0" end="0"/>
                                            </p:txEl>
                                          </p:spTgt>
                                        </p:tgtEl>
                                        <p:attrNameLst>
                                          <p:attrName>style.visibility</p:attrName>
                                        </p:attrNameLst>
                                      </p:cBhvr>
                                      <p:to>
                                        <p:strVal val="visible"/>
                                      </p:to>
                                    </p:set>
                                    <p:animEffect transition="in" filter="fade">
                                      <p:cBhvr>
                                        <p:cTn id="14" dur="500"/>
                                        <p:tgtEl>
                                          <p:spTgt spid="44189">
                                            <p:txEl>
                                              <p:pRg st="0" end="0"/>
                                            </p:txEl>
                                          </p:spTgt>
                                        </p:tgtEl>
                                      </p:cBhvr>
                                    </p:animEffect>
                                    <p:anim calcmode="lin" valueType="num">
                                      <p:cBhvr>
                                        <p:cTn id="15" dur="500" fill="hold"/>
                                        <p:tgtEl>
                                          <p:spTgt spid="4418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18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4189">
                                            <p:txEl>
                                              <p:pRg st="1" end="1"/>
                                            </p:txEl>
                                          </p:spTgt>
                                        </p:tgtEl>
                                        <p:attrNameLst>
                                          <p:attrName>style.visibility</p:attrName>
                                        </p:attrNameLst>
                                      </p:cBhvr>
                                      <p:to>
                                        <p:strVal val="visible"/>
                                      </p:to>
                                    </p:set>
                                    <p:animEffect transition="in" filter="fade">
                                      <p:cBhvr>
                                        <p:cTn id="19" dur="500"/>
                                        <p:tgtEl>
                                          <p:spTgt spid="44189">
                                            <p:txEl>
                                              <p:pRg st="1" end="1"/>
                                            </p:txEl>
                                          </p:spTgt>
                                        </p:tgtEl>
                                      </p:cBhvr>
                                    </p:animEffect>
                                    <p:anim calcmode="lin" valueType="num">
                                      <p:cBhvr>
                                        <p:cTn id="20" dur="500" fill="hold"/>
                                        <p:tgtEl>
                                          <p:spTgt spid="4418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418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4189">
                                            <p:txEl>
                                              <p:pRg st="2" end="2"/>
                                            </p:txEl>
                                          </p:spTgt>
                                        </p:tgtEl>
                                        <p:attrNameLst>
                                          <p:attrName>style.visibility</p:attrName>
                                        </p:attrNameLst>
                                      </p:cBhvr>
                                      <p:to>
                                        <p:strVal val="visible"/>
                                      </p:to>
                                    </p:set>
                                    <p:animEffect transition="in" filter="fade">
                                      <p:cBhvr>
                                        <p:cTn id="24" dur="500"/>
                                        <p:tgtEl>
                                          <p:spTgt spid="44189">
                                            <p:txEl>
                                              <p:pRg st="2" end="2"/>
                                            </p:txEl>
                                          </p:spTgt>
                                        </p:tgtEl>
                                      </p:cBhvr>
                                    </p:animEffect>
                                    <p:anim calcmode="lin" valueType="num">
                                      <p:cBhvr>
                                        <p:cTn id="25" dur="500" fill="hold"/>
                                        <p:tgtEl>
                                          <p:spTgt spid="4418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418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4189">
                                            <p:txEl>
                                              <p:pRg st="3" end="3"/>
                                            </p:txEl>
                                          </p:spTgt>
                                        </p:tgtEl>
                                        <p:attrNameLst>
                                          <p:attrName>style.visibility</p:attrName>
                                        </p:attrNameLst>
                                      </p:cBhvr>
                                      <p:to>
                                        <p:strVal val="visible"/>
                                      </p:to>
                                    </p:set>
                                    <p:animEffect transition="in" filter="fade">
                                      <p:cBhvr>
                                        <p:cTn id="29" dur="500"/>
                                        <p:tgtEl>
                                          <p:spTgt spid="44189">
                                            <p:txEl>
                                              <p:pRg st="3" end="3"/>
                                            </p:txEl>
                                          </p:spTgt>
                                        </p:tgtEl>
                                      </p:cBhvr>
                                    </p:animEffect>
                                    <p:anim calcmode="lin" valueType="num">
                                      <p:cBhvr>
                                        <p:cTn id="30" dur="500" fill="hold"/>
                                        <p:tgtEl>
                                          <p:spTgt spid="4418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418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4189">
                                            <p:txEl>
                                              <p:pRg st="4" end="4"/>
                                            </p:txEl>
                                          </p:spTgt>
                                        </p:tgtEl>
                                        <p:attrNameLst>
                                          <p:attrName>style.visibility</p:attrName>
                                        </p:attrNameLst>
                                      </p:cBhvr>
                                      <p:to>
                                        <p:strVal val="visible"/>
                                      </p:to>
                                    </p:set>
                                    <p:animEffect transition="in" filter="fade">
                                      <p:cBhvr>
                                        <p:cTn id="34" dur="500"/>
                                        <p:tgtEl>
                                          <p:spTgt spid="44189">
                                            <p:txEl>
                                              <p:pRg st="4" end="4"/>
                                            </p:txEl>
                                          </p:spTgt>
                                        </p:tgtEl>
                                      </p:cBhvr>
                                    </p:animEffect>
                                    <p:anim calcmode="lin" valueType="num">
                                      <p:cBhvr>
                                        <p:cTn id="35" dur="500" fill="hold"/>
                                        <p:tgtEl>
                                          <p:spTgt spid="4418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418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85" grpId="0"/>
      <p:bldP spid="44189" grpId="0" uiExpand="1" build="p">
        <p:tmplLst>
          <p:tmpl lvl="1">
            <p:tnLst>
              <p:par>
                <p:cTn presetID="44" presetClass="entr" presetSubtype="0" fill="hold" nodeType="click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Lst>
      </p:bldP>
    </p:bldLst>
  </p:timing>
  <p:txStyles>
    <p:titleStyle>
      <a:lvl1pPr algn="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2988" y="1773238"/>
            <a:ext cx="7772400" cy="1736725"/>
          </a:xfrm>
        </p:spPr>
        <p:txBody>
          <a:bodyPr/>
          <a:lstStyle/>
          <a:p>
            <a:r>
              <a:rPr lang="de-DE" altLang="de-DE"/>
              <a:t>Prima Klima</a:t>
            </a:r>
          </a:p>
        </p:txBody>
      </p:sp>
      <p:sp>
        <p:nvSpPr>
          <p:cNvPr id="2051" name="Rectangle 3"/>
          <p:cNvSpPr>
            <a:spLocks noGrp="1" noChangeArrowheads="1"/>
          </p:cNvSpPr>
          <p:nvPr>
            <p:ph type="subTitle" idx="1"/>
          </p:nvPr>
        </p:nvSpPr>
        <p:spPr>
          <a:xfrm>
            <a:off x="1619250" y="3860800"/>
            <a:ext cx="6689725" cy="2305050"/>
          </a:xfrm>
        </p:spPr>
        <p:txBody>
          <a:bodyPr/>
          <a:lstStyle/>
          <a:p>
            <a:r>
              <a:rPr lang="de-DE" altLang="de-DE"/>
              <a:t>Thesen zu Klima- und Energiefragen zu Beginn der </a:t>
            </a:r>
            <a:br>
              <a:rPr lang="de-DE" altLang="de-DE"/>
            </a:br>
            <a:r>
              <a:rPr lang="de-DE" altLang="de-DE"/>
              <a:t>Weiterführung des Kyoto-Prozesses in Bali im Dezember 2007</a:t>
            </a:r>
          </a:p>
        </p:txBody>
      </p:sp>
      <p:pic>
        <p:nvPicPr>
          <p:cNvPr id="2053" name="Picture 5" descr="wwwso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6800" cy="127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500"/>
                                        <p:tgtEl>
                                          <p:spTgt spid="2051">
                                            <p:txEl>
                                              <p:pRg st="0" end="0"/>
                                            </p:txEl>
                                          </p:spTgt>
                                        </p:tgtEl>
                                      </p:cBhvr>
                                    </p:animEffect>
                                    <p:anim calcmode="lin" valueType="num">
                                      <p:cBhvr>
                                        <p:cTn id="14"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05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r>
              <a:rPr lang="de-DE" altLang="de-DE"/>
              <a:t>Tatsachen</a:t>
            </a:r>
          </a:p>
        </p:txBody>
      </p:sp>
      <p:sp>
        <p:nvSpPr>
          <p:cNvPr id="88076" name="Text Box 12"/>
          <p:cNvSpPr txBox="1">
            <a:spLocks noChangeArrowheads="1"/>
          </p:cNvSpPr>
          <p:nvPr/>
        </p:nvSpPr>
        <p:spPr bwMode="auto">
          <a:xfrm>
            <a:off x="87313" y="6108700"/>
            <a:ext cx="264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 IPCC 2007: WG1-AR4</a:t>
            </a:r>
          </a:p>
        </p:txBody>
      </p:sp>
      <p:pic>
        <p:nvPicPr>
          <p:cNvPr id="88085" name="Picture 21" descr="sonstige klimagase"/>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61038" y="1484313"/>
            <a:ext cx="3382962"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87" name="Picture 23" descr="co2entwicklung"/>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1625" y="1484313"/>
            <a:ext cx="534987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fill="hold"/>
                                        <p:tgtEl>
                                          <p:spTgt spid="88066"/>
                                        </p:tgtEl>
                                        <p:attrNameLst>
                                          <p:attrName>ppt_x</p:attrName>
                                        </p:attrNameLst>
                                      </p:cBhvr>
                                      <p:tavLst>
                                        <p:tav tm="0">
                                          <p:val>
                                            <p:strVal val="#ppt_x-.2"/>
                                          </p:val>
                                        </p:tav>
                                        <p:tav tm="100000">
                                          <p:val>
                                            <p:strVal val="#ppt_x"/>
                                          </p:val>
                                        </p:tav>
                                      </p:tavLst>
                                    </p:anim>
                                    <p:anim calcmode="lin" valueType="num">
                                      <p:cBhvr>
                                        <p:cTn id="8" dur="1000" fill="hold"/>
                                        <p:tgtEl>
                                          <p:spTgt spid="880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66"/>
                                        </p:tgtEl>
                                      </p:cBhvr>
                                    </p:animEffect>
                                  </p:childTnLst>
                                </p:cTn>
                              </p:par>
                              <p:par>
                                <p:cTn id="10" presetID="10" presetClass="entr" presetSubtype="0" fill="hold" nodeType="withEffect">
                                  <p:stCondLst>
                                    <p:cond delay="0"/>
                                  </p:stCondLst>
                                  <p:childTnLst>
                                    <p:set>
                                      <p:cBhvr>
                                        <p:cTn id="11" dur="1" fill="hold">
                                          <p:stCondLst>
                                            <p:cond delay="0"/>
                                          </p:stCondLst>
                                        </p:cTn>
                                        <p:tgtEl>
                                          <p:spTgt spid="88087"/>
                                        </p:tgtEl>
                                        <p:attrNameLst>
                                          <p:attrName>style.visibility</p:attrName>
                                        </p:attrNameLst>
                                      </p:cBhvr>
                                      <p:to>
                                        <p:strVal val="visible"/>
                                      </p:to>
                                    </p:set>
                                    <p:animEffect transition="in" filter="fade">
                                      <p:cBhvr>
                                        <p:cTn id="12" dur="2000"/>
                                        <p:tgtEl>
                                          <p:spTgt spid="8808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8076"/>
                                        </p:tgtEl>
                                        <p:attrNameLst>
                                          <p:attrName>style.visibility</p:attrName>
                                        </p:attrNameLst>
                                      </p:cBhvr>
                                      <p:to>
                                        <p:strVal val="visible"/>
                                      </p:to>
                                    </p:set>
                                    <p:animEffect transition="in" filter="fade">
                                      <p:cBhvr>
                                        <p:cTn id="15" dur="2000"/>
                                        <p:tgtEl>
                                          <p:spTgt spid="8807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8085"/>
                                        </p:tgtEl>
                                        <p:attrNameLst>
                                          <p:attrName>style.visibility</p:attrName>
                                        </p:attrNameLst>
                                      </p:cBhvr>
                                      <p:to>
                                        <p:strVal val="visible"/>
                                      </p:to>
                                    </p:set>
                                    <p:animEffect transition="in" filter="fade">
                                      <p:cBhvr>
                                        <p:cTn id="20" dur="2000"/>
                                        <p:tgtEl>
                                          <p:spTgt spid="88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7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44" name="Picture 8" descr="strahlungsantrieb"/>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19138" y="508000"/>
            <a:ext cx="8424862" cy="635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p:txBody>
          <a:bodyPr/>
          <a:lstStyle/>
          <a:p>
            <a:r>
              <a:rPr lang="de-DE" altLang="de-DE"/>
              <a:t>Tatsachen</a:t>
            </a:r>
          </a:p>
        </p:txBody>
      </p:sp>
      <p:sp>
        <p:nvSpPr>
          <p:cNvPr id="166915" name="Rectangle 3"/>
          <p:cNvSpPr>
            <a:spLocks noGrp="1" noRot="1" noChangeArrowheads="1"/>
          </p:cNvSpPr>
          <p:nvPr>
            <p:ph type="body" idx="1"/>
          </p:nvPr>
        </p:nvSpPr>
        <p:spPr>
          <a:xfrm>
            <a:off x="301625" y="1600200"/>
            <a:ext cx="8842375" cy="4637088"/>
          </a:xfrm>
        </p:spPr>
        <p:txBody>
          <a:bodyPr/>
          <a:lstStyle/>
          <a:p>
            <a:r>
              <a:rPr lang="de-DE" altLang="de-DE" sz="2800">
                <a:solidFill>
                  <a:srgbClr val="CCCCFF"/>
                </a:solidFill>
              </a:rPr>
              <a:t>„Das Verständnis der erwärmenden und kühlenden anthropogenen Einflüsse auf das Klima hat sich seit dem Dritten Sachstandsbericht des IPCC verbessert und zu einem sehr hohen Vertrauen</a:t>
            </a:r>
            <a:r>
              <a:rPr lang="de-DE" altLang="de-DE" sz="2800" baseline="30000">
                <a:solidFill>
                  <a:srgbClr val="CCCCFF"/>
                </a:solidFill>
              </a:rPr>
              <a:t>(*)</a:t>
            </a:r>
            <a:r>
              <a:rPr lang="de-DE" altLang="de-DE" sz="2800">
                <a:solidFill>
                  <a:srgbClr val="CCCCFF"/>
                </a:solidFill>
              </a:rPr>
              <a:t> geführt, dass der globale durchschnittliche Netto­Effekt der menschlichen Aktivitäten seit 1750 eine Erwärmung war, mit einem Strahlungsantrieb von +1,6 [+0,6 bis +2,4] Wm</a:t>
            </a:r>
            <a:r>
              <a:rPr lang="de-DE" altLang="de-DE" sz="2800" baseline="30000">
                <a:solidFill>
                  <a:srgbClr val="CCCCFF"/>
                </a:solidFill>
              </a:rPr>
              <a:t>­2.</a:t>
            </a:r>
            <a:r>
              <a:rPr lang="de-DE" altLang="de-DE" sz="2800">
                <a:solidFill>
                  <a:srgbClr val="CCCCFF"/>
                </a:solidFill>
              </a:rPr>
              <a:t>“</a:t>
            </a:r>
          </a:p>
          <a:p>
            <a:pPr lvl="1"/>
            <a:r>
              <a:rPr lang="de-DE" altLang="de-DE" sz="2400" baseline="30000"/>
              <a:t>(*)</a:t>
            </a:r>
            <a:r>
              <a:rPr lang="de-DE" altLang="de-DE" sz="2400"/>
              <a:t>sehr hohes Vertrauen im Sprachgebrauch des IPCC: „… trifft in 9 von 10 Fällen zu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6914"/>
                                        </p:tgtEl>
                                        <p:attrNameLst>
                                          <p:attrName>style.visibility</p:attrName>
                                        </p:attrNameLst>
                                      </p:cBhvr>
                                      <p:to>
                                        <p:strVal val="visible"/>
                                      </p:to>
                                    </p:set>
                                    <p:anim calcmode="lin" valueType="num">
                                      <p:cBhvr>
                                        <p:cTn id="7" dur="1000" fill="hold"/>
                                        <p:tgtEl>
                                          <p:spTgt spid="166914"/>
                                        </p:tgtEl>
                                        <p:attrNameLst>
                                          <p:attrName>ppt_x</p:attrName>
                                        </p:attrNameLst>
                                      </p:cBhvr>
                                      <p:tavLst>
                                        <p:tav tm="0">
                                          <p:val>
                                            <p:strVal val="#ppt_x-.2"/>
                                          </p:val>
                                        </p:tav>
                                        <p:tav tm="100000">
                                          <p:val>
                                            <p:strVal val="#ppt_x"/>
                                          </p:val>
                                        </p:tav>
                                      </p:tavLst>
                                    </p:anim>
                                    <p:anim calcmode="lin" valueType="num">
                                      <p:cBhvr>
                                        <p:cTn id="8" dur="1000" fill="hold"/>
                                        <p:tgtEl>
                                          <p:spTgt spid="166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691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66915">
                                            <p:txEl>
                                              <p:pRg st="0" end="0"/>
                                            </p:txEl>
                                          </p:spTgt>
                                        </p:tgtEl>
                                        <p:attrNameLst>
                                          <p:attrName>style.visibility</p:attrName>
                                        </p:attrNameLst>
                                      </p:cBhvr>
                                      <p:to>
                                        <p:strVal val="visible"/>
                                      </p:to>
                                    </p:set>
                                    <p:animEffect transition="in" filter="fade">
                                      <p:cBhvr>
                                        <p:cTn id="13" dur="500"/>
                                        <p:tgtEl>
                                          <p:spTgt spid="166915">
                                            <p:txEl>
                                              <p:pRg st="0" end="0"/>
                                            </p:txEl>
                                          </p:spTgt>
                                        </p:tgtEl>
                                      </p:cBhvr>
                                    </p:animEffect>
                                    <p:anim calcmode="lin" valueType="num">
                                      <p:cBhvr>
                                        <p:cTn id="14" dur="500" fill="hold"/>
                                        <p:tgtEl>
                                          <p:spTgt spid="1669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66915">
                                            <p:txEl>
                                              <p:pRg st="0" end="0"/>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166915">
                                            <p:txEl>
                                              <p:pRg st="1" end="1"/>
                                            </p:txEl>
                                          </p:spTgt>
                                        </p:tgtEl>
                                        <p:attrNameLst>
                                          <p:attrName>style.visibility</p:attrName>
                                        </p:attrNameLst>
                                      </p:cBhvr>
                                      <p:to>
                                        <p:strVal val="visible"/>
                                      </p:to>
                                    </p:set>
                                    <p:animEffect transition="in" filter="fade">
                                      <p:cBhvr>
                                        <p:cTn id="19" dur="500"/>
                                        <p:tgtEl>
                                          <p:spTgt spid="166915">
                                            <p:txEl>
                                              <p:pRg st="1" end="1"/>
                                            </p:txEl>
                                          </p:spTgt>
                                        </p:tgtEl>
                                      </p:cBhvr>
                                    </p:animEffect>
                                    <p:anim calcmode="lin" valueType="num">
                                      <p:cBhvr>
                                        <p:cTn id="20" dur="500" fill="hold"/>
                                        <p:tgtEl>
                                          <p:spTgt spid="16691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6691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64" name="Text Box 8"/>
          <p:cNvSpPr txBox="1">
            <a:spLocks noChangeArrowheads="1"/>
          </p:cNvSpPr>
          <p:nvPr/>
        </p:nvSpPr>
        <p:spPr bwMode="auto">
          <a:xfrm>
            <a:off x="179388" y="6165850"/>
            <a:ext cx="264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 IPCC 2007: WG1-AR4</a:t>
            </a:r>
          </a:p>
        </p:txBody>
      </p:sp>
      <p:sp>
        <p:nvSpPr>
          <p:cNvPr id="96270" name="Rectangle 14"/>
          <p:cNvSpPr>
            <a:spLocks noGrp="1" noRot="1" noChangeArrowheads="1"/>
          </p:cNvSpPr>
          <p:nvPr>
            <p:ph type="body" sz="half" idx="1"/>
          </p:nvPr>
        </p:nvSpPr>
        <p:spPr>
          <a:xfrm>
            <a:off x="179388" y="1700213"/>
            <a:ext cx="2808287" cy="4398962"/>
          </a:xfrm>
        </p:spPr>
        <p:txBody>
          <a:bodyPr/>
          <a:lstStyle/>
          <a:p>
            <a:pPr marL="0" indent="0">
              <a:lnSpc>
                <a:spcPct val="90000"/>
              </a:lnSpc>
              <a:buFont typeface="Arial" panose="020B0604020202020204" pitchFamily="34" charset="0"/>
              <a:buNone/>
            </a:pPr>
            <a:r>
              <a:rPr lang="de-DE" altLang="de-DE" sz="2000">
                <a:solidFill>
                  <a:srgbClr val="CCCCFF"/>
                </a:solidFill>
              </a:rPr>
              <a:t>„Die Erwärmung des Klimasystems ist eindeutig, wie dies nun aufgrund der Beobachtungen des Anstiegs der mittleren globalen Luft­ und Meerestemperaturen, des ausgedehnten Abschmelzens von Schnee und Eis und des Anstiegs des mittleren globalen Meeresspiegels offensichtlich ist.“</a:t>
            </a:r>
          </a:p>
        </p:txBody>
      </p:sp>
      <p:pic>
        <p:nvPicPr>
          <p:cNvPr id="96272" name="Picture 16" descr="temperatur deutsch"/>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95625" y="0"/>
            <a:ext cx="604837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270">
                                            <p:txEl>
                                              <p:pRg st="0" end="0"/>
                                            </p:txEl>
                                          </p:spTgt>
                                        </p:tgtEl>
                                        <p:attrNameLst>
                                          <p:attrName>style.visibility</p:attrName>
                                        </p:attrNameLst>
                                      </p:cBhvr>
                                      <p:to>
                                        <p:strVal val="visible"/>
                                      </p:to>
                                    </p:set>
                                    <p:anim calcmode="lin" valueType="num">
                                      <p:cBhvr additive="base">
                                        <p:cTn id="7" dur="500" fill="hold"/>
                                        <p:tgtEl>
                                          <p:spTgt spid="962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7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6264"/>
                                        </p:tgtEl>
                                        <p:attrNameLst>
                                          <p:attrName>style.visibility</p:attrName>
                                        </p:attrNameLst>
                                      </p:cBhvr>
                                      <p:to>
                                        <p:strVal val="visible"/>
                                      </p:to>
                                    </p:set>
                                    <p:anim calcmode="lin" valueType="num">
                                      <p:cBhvr additive="base">
                                        <p:cTn id="12" dur="500" fill="hold"/>
                                        <p:tgtEl>
                                          <p:spTgt spid="96264"/>
                                        </p:tgtEl>
                                        <p:attrNameLst>
                                          <p:attrName>ppt_x</p:attrName>
                                        </p:attrNameLst>
                                      </p:cBhvr>
                                      <p:tavLst>
                                        <p:tav tm="0">
                                          <p:val>
                                            <p:strVal val="#ppt_x"/>
                                          </p:val>
                                        </p:tav>
                                        <p:tav tm="100000">
                                          <p:val>
                                            <p:strVal val="#ppt_x"/>
                                          </p:val>
                                        </p:tav>
                                      </p:tavLst>
                                    </p:anim>
                                    <p:anim calcmode="lin" valueType="num">
                                      <p:cBhvr additive="base">
                                        <p:cTn id="13" dur="500" fill="hold"/>
                                        <p:tgtEl>
                                          <p:spTgt spid="9626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96272"/>
                                        </p:tgtEl>
                                        <p:attrNameLst>
                                          <p:attrName>style.visibility</p:attrName>
                                        </p:attrNameLst>
                                      </p:cBhvr>
                                      <p:to>
                                        <p:strVal val="visible"/>
                                      </p:to>
                                    </p:set>
                                    <p:animEffect transition="in" filter="fade">
                                      <p:cBhvr>
                                        <p:cTn id="17" dur="2000"/>
                                        <p:tgtEl>
                                          <p:spTgt spid="96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4" grpId="0"/>
      <p:bldP spid="9627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r>
              <a:rPr lang="de-DE" altLang="de-DE"/>
              <a:t>Tatsachen</a:t>
            </a:r>
          </a:p>
        </p:txBody>
      </p:sp>
      <p:graphicFrame>
        <p:nvGraphicFramePr>
          <p:cNvPr id="163892" name="Group 52"/>
          <p:cNvGraphicFramePr>
            <a:graphicFrameLocks noGrp="1"/>
          </p:cNvGraphicFramePr>
          <p:nvPr>
            <p:ph idx="1"/>
          </p:nvPr>
        </p:nvGraphicFramePr>
        <p:xfrm>
          <a:off x="0" y="1341438"/>
          <a:ext cx="9144000" cy="5559425"/>
        </p:xfrm>
        <a:graphic>
          <a:graphicData uri="http://schemas.openxmlformats.org/drawingml/2006/table">
            <a:tbl>
              <a:tblPr/>
              <a:tblGrid>
                <a:gridCol w="2286000">
                  <a:extLst>
                    <a:ext uri="{9D8B030D-6E8A-4147-A177-3AD203B41FA5}">
                      <a16:colId xmlns:a16="http://schemas.microsoft.com/office/drawing/2014/main" val="1998801858"/>
                    </a:ext>
                  </a:extLst>
                </a:gridCol>
                <a:gridCol w="2286000">
                  <a:extLst>
                    <a:ext uri="{9D8B030D-6E8A-4147-A177-3AD203B41FA5}">
                      <a16:colId xmlns:a16="http://schemas.microsoft.com/office/drawing/2014/main" val="2405626686"/>
                    </a:ext>
                  </a:extLst>
                </a:gridCol>
                <a:gridCol w="2286000">
                  <a:extLst>
                    <a:ext uri="{9D8B030D-6E8A-4147-A177-3AD203B41FA5}">
                      <a16:colId xmlns:a16="http://schemas.microsoft.com/office/drawing/2014/main" val="2810659512"/>
                    </a:ext>
                  </a:extLst>
                </a:gridCol>
                <a:gridCol w="2286000">
                  <a:extLst>
                    <a:ext uri="{9D8B030D-6E8A-4147-A177-3AD203B41FA5}">
                      <a16:colId xmlns:a16="http://schemas.microsoft.com/office/drawing/2014/main" val="1561698680"/>
                    </a:ext>
                  </a:extLst>
                </a:gridCol>
              </a:tblGrid>
              <a:tr h="876300">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800" b="0" i="0" u="none" strike="noStrike" cap="none" normalizeH="0" baseline="0" smtClean="0">
                          <a:ln>
                            <a:noFill/>
                          </a:ln>
                          <a:solidFill>
                            <a:schemeClr val="tx1"/>
                          </a:solidFill>
                          <a:effectLst/>
                          <a:latin typeface="Tahoma" panose="020B0604030504040204" pitchFamily="34" charset="0"/>
                        </a:rPr>
                        <a:t>Erscheinungen und Entwicklungstrends</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701E3D"/>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latin typeface="Tahoma" panose="020B0604030504040204" pitchFamily="34" charset="0"/>
                        </a:rPr>
                        <a:t>Ausprägung des Trends in der 2. Hälfte des 20. Jahrhunderts</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701E3D"/>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latin typeface="Tahoma" panose="020B0604030504040204" pitchFamily="34" charset="0"/>
                        </a:rPr>
                        <a:t>Wahrscheinlichkeit menschlicher Tätigkeit als Ursache</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701E3D"/>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latin typeface="Tahoma" panose="020B0604030504040204" pitchFamily="34" charset="0"/>
                        </a:rPr>
                        <a:t>Wahrscheinlichkeit, dass sich der Trend fortsetzt</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701E3D"/>
                    </a:solidFill>
                  </a:tcPr>
                </a:tc>
                <a:extLst>
                  <a:ext uri="{0D108BD9-81ED-4DB2-BD59-A6C34878D82A}">
                    <a16:rowId xmlns:a16="http://schemas.microsoft.com/office/drawing/2014/main" val="3989385552"/>
                  </a:ext>
                </a:extLst>
              </a:tr>
              <a:tr h="876300">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wärmere und weniger kalte Tage und Nächte über Land</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stark ausgeprägt</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wahrscheinlich</a:t>
                      </a:r>
                      <a:br>
                        <a:rPr kumimoji="0" lang="de-DE" altLang="de-DE" sz="1600" b="0" i="0" u="none" strike="noStrike" cap="none" normalizeH="0" baseline="0" smtClean="0">
                          <a:ln>
                            <a:noFill/>
                          </a:ln>
                          <a:solidFill>
                            <a:srgbClr val="4C4488"/>
                          </a:solidFill>
                          <a:effectLst/>
                          <a:latin typeface="Tahoma" panose="020B0604030504040204" pitchFamily="34" charset="0"/>
                        </a:rPr>
                      </a:br>
                      <a:r>
                        <a:rPr kumimoji="0" lang="de-DE" altLang="de-DE" sz="1600" b="0" i="0" u="none" strike="noStrike" cap="none" normalizeH="0" baseline="0" smtClean="0">
                          <a:ln>
                            <a:noFill/>
                          </a:ln>
                          <a:solidFill>
                            <a:srgbClr val="4C4488"/>
                          </a:solidFill>
                          <a:effectLst/>
                          <a:latin typeface="Tahoma" panose="020B0604030504040204" pitchFamily="34" charset="0"/>
                        </a:rPr>
                        <a:t>(&gt;0,66)</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praktisch sicher (&gt;0,99)</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196474711"/>
                  </a:ext>
                </a:extLst>
              </a:tr>
              <a:tr h="731838">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wärmere und häufigere heiße Tage und Nächte</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stark ausgeprägt</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wahrscheinlich (Nächte)</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praktisch sicher</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897461"/>
                  </a:ext>
                </a:extLst>
              </a:tr>
              <a:tr h="876300">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Häufigere Hitzewellen und Wärmeperioden</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ausgeprägt</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eher wahrscheinlich als unwahrscheinlich (&gt;0,5)</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sehr wahrscheinlich (&gt;0,90)</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485493228"/>
                  </a:ext>
                </a:extLst>
              </a:tr>
              <a:tr h="731838">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Häufigere Starkregen-Ereignisse</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ausgeprägt</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eher wahrscheinlich als unwahrscheinlich</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sehr wahrscheinlich</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29544515"/>
                  </a:ext>
                </a:extLst>
              </a:tr>
              <a:tr h="735013">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mehr Flächen sind von Dürre betroffen</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regional ausgeprägt seit den 1970ern</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eher wahrscheinlich als unwahrscheinlich</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wahrscheinlich</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941373560"/>
                  </a:ext>
                </a:extLst>
              </a:tr>
              <a:tr h="731838">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Wachsende Zyklon-Aktivität (Hurricans)</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regional ausgeprägt seit den 1970ern</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eher wahrscheinlich als unwahrscheinlich</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rgbClr val="4C4488"/>
                          </a:solidFill>
                          <a:effectLst/>
                          <a:latin typeface="Tahoma" panose="020B0604030504040204" pitchFamily="34" charset="0"/>
                        </a:rPr>
                        <a:t>wahrscheinlich</a:t>
                      </a:r>
                    </a:p>
                  </a:txBody>
                  <a:tcPr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017998917"/>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3892"/>
                                        </p:tgtEl>
                                        <p:attrNameLst>
                                          <p:attrName>style.visibility</p:attrName>
                                        </p:attrNameLst>
                                      </p:cBhvr>
                                      <p:to>
                                        <p:strVal val="visible"/>
                                      </p:to>
                                    </p:set>
                                    <p:animEffect transition="in" filter="fade">
                                      <p:cBhvr>
                                        <p:cTn id="7" dur="2000"/>
                                        <p:tgtEl>
                                          <p:spTgt spid="16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r>
              <a:rPr lang="de-DE" altLang="de-DE"/>
              <a:t>Tatsachen</a:t>
            </a:r>
          </a:p>
        </p:txBody>
      </p:sp>
      <p:sp>
        <p:nvSpPr>
          <p:cNvPr id="103427" name="Rectangle 3"/>
          <p:cNvSpPr>
            <a:spLocks noGrp="1" noRot="1" noChangeArrowheads="1"/>
          </p:cNvSpPr>
          <p:nvPr>
            <p:ph type="body" idx="1"/>
          </p:nvPr>
        </p:nvSpPr>
        <p:spPr>
          <a:xfrm>
            <a:off x="301625" y="1600200"/>
            <a:ext cx="8842375" cy="4997450"/>
          </a:xfrm>
        </p:spPr>
        <p:txBody>
          <a:bodyPr/>
          <a:lstStyle/>
          <a:p>
            <a:pPr>
              <a:lnSpc>
                <a:spcPct val="90000"/>
              </a:lnSpc>
            </a:pPr>
            <a:r>
              <a:rPr lang="en-US" altLang="de-DE"/>
              <a:t>IPCC:</a:t>
            </a:r>
          </a:p>
          <a:p>
            <a:pPr>
              <a:lnSpc>
                <a:spcPct val="90000"/>
              </a:lnSpc>
            </a:pPr>
            <a:r>
              <a:rPr lang="en-US" altLang="de-DE">
                <a:solidFill>
                  <a:srgbClr val="CCCCFF"/>
                </a:solidFill>
              </a:rPr>
              <a:t>“</a:t>
            </a:r>
            <a:r>
              <a:rPr lang="de-DE" altLang="de-DE">
                <a:solidFill>
                  <a:srgbClr val="CCCCFF"/>
                </a:solidFill>
              </a:rPr>
              <a:t>Der größte Teil des beobachteten Anstiegs der mittleren globalen Temperatur seit Mitte des 20. Jahrhunderts ist</a:t>
            </a:r>
            <a:r>
              <a:rPr lang="de-DE" altLang="de-DE"/>
              <a:t> </a:t>
            </a:r>
            <a:r>
              <a:rPr lang="de-DE" altLang="de-DE">
                <a:solidFill>
                  <a:srgbClr val="FFCC00"/>
                </a:solidFill>
              </a:rPr>
              <a:t>sehr wahrscheinlich</a:t>
            </a:r>
            <a:r>
              <a:rPr lang="de-DE" altLang="de-DE"/>
              <a:t> </a:t>
            </a:r>
            <a:r>
              <a:rPr lang="de-DE" altLang="de-DE">
                <a:solidFill>
                  <a:srgbClr val="CCCCFF"/>
                </a:solidFill>
              </a:rPr>
              <a:t>durch den beobachteten Anstieg der anthropogenen Treibhausgaskonzentrationen verursacht.</a:t>
            </a:r>
            <a:r>
              <a:rPr lang="en-US" altLang="de-DE">
                <a:solidFill>
                  <a:srgbClr val="CCCCFF"/>
                </a:solidFill>
              </a:rPr>
              <a:t>”</a:t>
            </a:r>
          </a:p>
          <a:p>
            <a:pPr>
              <a:lnSpc>
                <a:spcPct val="90000"/>
              </a:lnSpc>
            </a:pPr>
            <a:r>
              <a:rPr lang="de-DE" altLang="de-DE"/>
              <a:t>Diese Aussage kann als „kleinster gemeinsamer Nenner“ der am IPCC beteiligten Länder gewertet werden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500"/>
                                        <p:tgtEl>
                                          <p:spTgt spid="103427">
                                            <p:txEl>
                                              <p:pRg st="0" end="0"/>
                                            </p:txEl>
                                          </p:spTgt>
                                        </p:tgtEl>
                                      </p:cBhvr>
                                    </p:animEffect>
                                    <p:anim calcmode="lin" valueType="num">
                                      <p:cBhvr>
                                        <p:cTn id="8"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3427">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Effect transition="in" filter="fade">
                                      <p:cBhvr>
                                        <p:cTn id="13" dur="500"/>
                                        <p:tgtEl>
                                          <p:spTgt spid="103427">
                                            <p:txEl>
                                              <p:pRg st="1" end="1"/>
                                            </p:txEl>
                                          </p:spTgt>
                                        </p:tgtEl>
                                      </p:cBhvr>
                                    </p:animEffect>
                                    <p:anim calcmode="lin" valueType="num">
                                      <p:cBhvr>
                                        <p:cTn id="14"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034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03427">
                                            <p:txEl>
                                              <p:pRg st="2" end="2"/>
                                            </p:txEl>
                                          </p:spTgt>
                                        </p:tgtEl>
                                        <p:attrNameLst>
                                          <p:attrName>style.visibility</p:attrName>
                                        </p:attrNameLst>
                                      </p:cBhvr>
                                      <p:to>
                                        <p:strVal val="visible"/>
                                      </p:to>
                                    </p:set>
                                    <p:animEffect transition="in" filter="fade">
                                      <p:cBhvr>
                                        <p:cTn id="20" dur="500"/>
                                        <p:tgtEl>
                                          <p:spTgt spid="103427">
                                            <p:txEl>
                                              <p:pRg st="2" end="2"/>
                                            </p:txEl>
                                          </p:spTgt>
                                        </p:tgtEl>
                                      </p:cBhvr>
                                    </p:animEffect>
                                    <p:anim calcmode="lin" valueType="num">
                                      <p:cBhvr>
                                        <p:cTn id="21"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342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de-DE" altLang="de-DE"/>
              <a:t>Der natürliche Treibhauseffekt</a:t>
            </a:r>
          </a:p>
        </p:txBody>
      </p:sp>
      <p:sp>
        <p:nvSpPr>
          <p:cNvPr id="5123" name="Rectangle 3"/>
          <p:cNvSpPr>
            <a:spLocks noGrp="1" noRot="1" noChangeArrowheads="1"/>
          </p:cNvSpPr>
          <p:nvPr>
            <p:ph type="body" idx="1"/>
          </p:nvPr>
        </p:nvSpPr>
        <p:spPr>
          <a:xfrm>
            <a:off x="301625" y="1600200"/>
            <a:ext cx="8540750" cy="5068888"/>
          </a:xfrm>
        </p:spPr>
        <p:txBody>
          <a:bodyPr/>
          <a:lstStyle/>
          <a:p>
            <a:r>
              <a:rPr lang="de-DE" altLang="de-DE"/>
              <a:t>Die Erde empfängt ihre Energie im wesentlichen von der Sonne</a:t>
            </a:r>
          </a:p>
          <a:p>
            <a:r>
              <a:rPr lang="de-DE" altLang="de-DE"/>
              <a:t>Die Leistungsdichte der von der Sonne empfangenen Strahlung beträgt etwa </a:t>
            </a:r>
            <a:br>
              <a:rPr lang="de-DE" altLang="de-DE"/>
            </a:br>
            <a:r>
              <a:rPr lang="de-DE" altLang="de-DE"/>
              <a:t>1.370 W/m</a:t>
            </a:r>
            <a:r>
              <a:rPr lang="de-DE" altLang="de-DE" baseline="30000"/>
              <a:t>2 </a:t>
            </a:r>
            <a:r>
              <a:rPr lang="de-DE" altLang="de-DE"/>
              <a:t>(Solarkonstante)</a:t>
            </a:r>
          </a:p>
          <a:p>
            <a:r>
              <a:rPr lang="de-DE" altLang="de-DE"/>
              <a:t>Auf der Erdoberfläche liegt dieser Wert je nach Tages- und Jahreszeit maximal zwischen 800 und 1.000 W/m</a:t>
            </a:r>
            <a:r>
              <a:rPr lang="de-DE" altLang="de-DE" baseline="30000"/>
              <a:t>2</a:t>
            </a:r>
            <a:r>
              <a:rPr lang="de-DE" altLang="de-DE"/>
              <a:t>, im globalen Mittel etwa bei 160 W/m</a:t>
            </a:r>
            <a:r>
              <a:rPr lang="de-DE" altLang="de-DE" baseline="30000"/>
              <a:t>2</a:t>
            </a:r>
            <a:r>
              <a:rPr lang="de-DE" altLang="de-DE"/>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500"/>
                                        <p:tgtEl>
                                          <p:spTgt spid="5123">
                                            <p:txEl>
                                              <p:pRg st="0" end="0"/>
                                            </p:txEl>
                                          </p:spTgt>
                                        </p:tgtEl>
                                      </p:cBhvr>
                                    </p:animEffect>
                                    <p:anim calcmode="lin" valueType="num">
                                      <p:cBhvr>
                                        <p:cTn id="14"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51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fade">
                                      <p:cBhvr>
                                        <p:cTn id="20" dur="500"/>
                                        <p:tgtEl>
                                          <p:spTgt spid="5123">
                                            <p:txEl>
                                              <p:pRg st="1" end="1"/>
                                            </p:txEl>
                                          </p:spTgt>
                                        </p:tgtEl>
                                      </p:cBhvr>
                                    </p:animEffect>
                                    <p:anim calcmode="lin" valueType="num">
                                      <p:cBhvr>
                                        <p:cTn id="2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51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Effect transition="in" filter="fade">
                                      <p:cBhvr>
                                        <p:cTn id="27" dur="500"/>
                                        <p:tgtEl>
                                          <p:spTgt spid="5123">
                                            <p:txEl>
                                              <p:pRg st="2" end="2"/>
                                            </p:txEl>
                                          </p:spTgt>
                                        </p:tgtEl>
                                      </p:cBhvr>
                                    </p:animEffect>
                                    <p:anim calcmode="lin" valueType="num">
                                      <p:cBhvr>
                                        <p:cTn id="28"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512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de-DE" altLang="de-DE"/>
              <a:t>Der natürliche Treibhauseffekt</a:t>
            </a:r>
          </a:p>
        </p:txBody>
      </p:sp>
      <p:sp>
        <p:nvSpPr>
          <p:cNvPr id="8199" name="Text Box 7"/>
          <p:cNvSpPr txBox="1">
            <a:spLocks noChangeArrowheads="1"/>
          </p:cNvSpPr>
          <p:nvPr/>
        </p:nvSpPr>
        <p:spPr bwMode="auto">
          <a:xfrm>
            <a:off x="468313" y="6453188"/>
            <a:ext cx="6950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t>Quelle: http://www.kuenzel.de/English/support/HV_allge/Treibhauseffekt_nojava.htm</a:t>
            </a:r>
          </a:p>
        </p:txBody>
      </p:sp>
      <p:pic>
        <p:nvPicPr>
          <p:cNvPr id="8200"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l="1007" t="8177" r="1512" b="9056"/>
          <a:stretch>
            <a:fillRect/>
          </a:stretch>
        </p:blipFill>
        <p:spPr>
          <a:xfrm>
            <a:off x="468313" y="1412875"/>
            <a:ext cx="7488237" cy="4873625"/>
          </a:xfrm>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8200"/>
                                        </p:tgtEl>
                                        <p:attrNameLst>
                                          <p:attrName>style.visibility</p:attrName>
                                        </p:attrNameLst>
                                      </p:cBhvr>
                                      <p:to>
                                        <p:strVal val="visible"/>
                                      </p:to>
                                    </p:set>
                                    <p:animEffect transition="in" filter="blinds(horizontal)">
                                      <p:cBhvr>
                                        <p:cTn id="7" dur="500"/>
                                        <p:tgtEl>
                                          <p:spTgt spid="820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fade">
                                      <p:cBhvr>
                                        <p:cTn id="10" dur="1000"/>
                                        <p:tgtEl>
                                          <p:spTgt spid="8199"/>
                                        </p:tgtEl>
                                      </p:cBhvr>
                                    </p:animEffect>
                                    <p:anim calcmode="lin" valueType="num">
                                      <p:cBhvr>
                                        <p:cTn id="11" dur="1000" fill="hold"/>
                                        <p:tgtEl>
                                          <p:spTgt spid="8199"/>
                                        </p:tgtEl>
                                        <p:attrNameLst>
                                          <p:attrName>ppt_x</p:attrName>
                                        </p:attrNameLst>
                                      </p:cBhvr>
                                      <p:tavLst>
                                        <p:tav tm="0">
                                          <p:val>
                                            <p:strVal val="#ppt_x"/>
                                          </p:val>
                                        </p:tav>
                                        <p:tav tm="100000">
                                          <p:val>
                                            <p:strVal val="#ppt_x"/>
                                          </p:val>
                                        </p:tav>
                                      </p:tavLst>
                                    </p:anim>
                                    <p:anim calcmode="lin" valueType="num">
                                      <p:cBhvr>
                                        <p:cTn id="12" dur="1000" fill="hold"/>
                                        <p:tgtEl>
                                          <p:spTgt spid="8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r>
              <a:rPr lang="de-DE" altLang="de-DE"/>
              <a:t>Tatsachen</a:t>
            </a:r>
          </a:p>
        </p:txBody>
      </p:sp>
      <p:sp>
        <p:nvSpPr>
          <p:cNvPr id="112643" name="Rectangle 3"/>
          <p:cNvSpPr>
            <a:spLocks noGrp="1" noRot="1" noChangeArrowheads="1"/>
          </p:cNvSpPr>
          <p:nvPr>
            <p:ph type="body" idx="1"/>
          </p:nvPr>
        </p:nvSpPr>
        <p:spPr>
          <a:xfrm>
            <a:off x="301625" y="1600200"/>
            <a:ext cx="8540750" cy="4924425"/>
          </a:xfrm>
        </p:spPr>
        <p:txBody>
          <a:bodyPr/>
          <a:lstStyle/>
          <a:p>
            <a:r>
              <a:rPr lang="de-DE" altLang="de-DE" sz="2800"/>
              <a:t>Teil 2 des IPCC-Berichtes befasst sich mit den Auswirkungen der zu erwartenden klimatischen Entwicklung in den einzelnen Regionen</a:t>
            </a:r>
          </a:p>
          <a:p>
            <a:r>
              <a:rPr lang="en-US" altLang="de-DE" sz="2800">
                <a:solidFill>
                  <a:srgbClr val="CCCCFF"/>
                </a:solidFill>
              </a:rPr>
              <a:t>“</a:t>
            </a:r>
            <a:r>
              <a:rPr lang="de-DE" altLang="de-DE" sz="2800">
                <a:solidFill>
                  <a:srgbClr val="CCCCFF"/>
                </a:solidFill>
              </a:rPr>
              <a:t>Eine globale Bewertung der Daten seit 1970 hat gezeigt, dass es wahrscheinlich</a:t>
            </a:r>
            <a:r>
              <a:rPr lang="de-DE" altLang="de-DE" sz="2800" baseline="30000">
                <a:solidFill>
                  <a:srgbClr val="CCCCFF"/>
                </a:solidFill>
              </a:rPr>
              <a:t>(*)</a:t>
            </a:r>
            <a:r>
              <a:rPr lang="de-DE" altLang="de-DE" sz="2800">
                <a:solidFill>
                  <a:srgbClr val="CCCCFF"/>
                </a:solidFill>
              </a:rPr>
              <a:t> ist, dass die anthropogene Erwärmung bereits einen erkennbaren Einfluss auf viele physikalische und biologische Systeme hatte.</a:t>
            </a:r>
            <a:r>
              <a:rPr lang="en-US" altLang="de-DE" sz="2800">
                <a:solidFill>
                  <a:srgbClr val="CCCCFF"/>
                </a:solidFill>
              </a:rPr>
              <a:t>.”</a:t>
            </a:r>
          </a:p>
          <a:p>
            <a:pPr lvl="1">
              <a:buFont typeface="Wingdings" panose="05000000000000000000" pitchFamily="2" charset="2"/>
              <a:buNone/>
            </a:pPr>
            <a:r>
              <a:rPr lang="de-DE" altLang="de-DE" sz="2400" baseline="30000"/>
              <a:t>(*)</a:t>
            </a:r>
            <a:r>
              <a:rPr lang="de-DE" altLang="de-DE" sz="2400"/>
              <a:t>entspricht nach eigener Terminologie des IPCC einer Wahrscheinlichkeit zwischen 0,66 und 0,9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1000" fill="hold"/>
                                        <p:tgtEl>
                                          <p:spTgt spid="112642"/>
                                        </p:tgtEl>
                                        <p:attrNameLst>
                                          <p:attrName>ppt_x</p:attrName>
                                        </p:attrNameLst>
                                      </p:cBhvr>
                                      <p:tavLst>
                                        <p:tav tm="0">
                                          <p:val>
                                            <p:strVal val="#ppt_x-.2"/>
                                          </p:val>
                                        </p:tav>
                                        <p:tav tm="100000">
                                          <p:val>
                                            <p:strVal val="#ppt_x"/>
                                          </p:val>
                                        </p:tav>
                                      </p:tavLst>
                                    </p:anim>
                                    <p:anim calcmode="lin" valueType="num">
                                      <p:cBhvr>
                                        <p:cTn id="8" dur="1000" fill="hold"/>
                                        <p:tgtEl>
                                          <p:spTgt spid="1126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4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12643">
                                            <p:txEl>
                                              <p:pRg st="0" end="0"/>
                                            </p:txEl>
                                          </p:spTgt>
                                        </p:tgtEl>
                                        <p:attrNameLst>
                                          <p:attrName>style.visibility</p:attrName>
                                        </p:attrNameLst>
                                      </p:cBhvr>
                                      <p:to>
                                        <p:strVal val="visible"/>
                                      </p:to>
                                    </p:set>
                                    <p:animEffect transition="in" filter="fade">
                                      <p:cBhvr>
                                        <p:cTn id="13" dur="500"/>
                                        <p:tgtEl>
                                          <p:spTgt spid="112643">
                                            <p:txEl>
                                              <p:pRg st="0" end="0"/>
                                            </p:txEl>
                                          </p:spTgt>
                                        </p:tgtEl>
                                      </p:cBhvr>
                                    </p:animEffect>
                                    <p:anim calcmode="lin" valueType="num">
                                      <p:cBhvr>
                                        <p:cTn id="14"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126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12643">
                                            <p:txEl>
                                              <p:pRg st="1" end="1"/>
                                            </p:txEl>
                                          </p:spTgt>
                                        </p:tgtEl>
                                        <p:attrNameLst>
                                          <p:attrName>style.visibility</p:attrName>
                                        </p:attrNameLst>
                                      </p:cBhvr>
                                      <p:to>
                                        <p:strVal val="visible"/>
                                      </p:to>
                                    </p:set>
                                    <p:animEffect transition="in" filter="fade">
                                      <p:cBhvr>
                                        <p:cTn id="20" dur="500"/>
                                        <p:tgtEl>
                                          <p:spTgt spid="112643">
                                            <p:txEl>
                                              <p:pRg st="1" end="1"/>
                                            </p:txEl>
                                          </p:spTgt>
                                        </p:tgtEl>
                                      </p:cBhvr>
                                    </p:animEffect>
                                    <p:anim calcmode="lin" valueType="num">
                                      <p:cBhvr>
                                        <p:cTn id="21"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12643">
                                            <p:txEl>
                                              <p:pRg st="1" end="1"/>
                                            </p:txEl>
                                          </p:spTgt>
                                        </p:tgtEl>
                                        <p:attrNameLst>
                                          <p:attrName>ppt_y</p:attrName>
                                        </p:attrNameLst>
                                      </p:cBhvr>
                                      <p:tavLst>
                                        <p:tav tm="0">
                                          <p:val>
                                            <p:strVal val="#ppt_y+.05"/>
                                          </p:val>
                                        </p:tav>
                                        <p:tav tm="100000">
                                          <p:val>
                                            <p:strVal val="#ppt_y"/>
                                          </p:val>
                                        </p:tav>
                                      </p:tavLst>
                                    </p:anim>
                                  </p:childTnLst>
                                </p:cTn>
                              </p:par>
                              <p:par>
                                <p:cTn id="23" presetID="44" presetClass="entr" presetSubtype="0" fill="hold" grpId="0" nodeType="withEffect">
                                  <p:stCondLst>
                                    <p:cond delay="0"/>
                                  </p:stCondLst>
                                  <p:childTnLst>
                                    <p:set>
                                      <p:cBhvr>
                                        <p:cTn id="24" dur="1" fill="hold">
                                          <p:stCondLst>
                                            <p:cond delay="0"/>
                                          </p:stCondLst>
                                        </p:cTn>
                                        <p:tgtEl>
                                          <p:spTgt spid="112643">
                                            <p:txEl>
                                              <p:pRg st="2" end="2"/>
                                            </p:txEl>
                                          </p:spTgt>
                                        </p:tgtEl>
                                        <p:attrNameLst>
                                          <p:attrName>style.visibility</p:attrName>
                                        </p:attrNameLst>
                                      </p:cBhvr>
                                      <p:to>
                                        <p:strVal val="visible"/>
                                      </p:to>
                                    </p:set>
                                    <p:animEffect transition="in" filter="fade">
                                      <p:cBhvr>
                                        <p:cTn id="25" dur="500"/>
                                        <p:tgtEl>
                                          <p:spTgt spid="112643">
                                            <p:txEl>
                                              <p:pRg st="2" end="2"/>
                                            </p:txEl>
                                          </p:spTgt>
                                        </p:tgtEl>
                                      </p:cBhvr>
                                    </p:animEffect>
                                    <p:anim calcmode="lin" valueType="num">
                                      <p:cBhvr>
                                        <p:cTn id="26"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1264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r>
              <a:rPr lang="de-DE" altLang="de-DE"/>
              <a:t>Tatsachen</a:t>
            </a:r>
          </a:p>
        </p:txBody>
      </p:sp>
      <p:sp>
        <p:nvSpPr>
          <p:cNvPr id="113667" name="Rectangle 3"/>
          <p:cNvSpPr>
            <a:spLocks noGrp="1" noRot="1" noChangeArrowheads="1"/>
          </p:cNvSpPr>
          <p:nvPr>
            <p:ph type="body" idx="1"/>
          </p:nvPr>
        </p:nvSpPr>
        <p:spPr/>
        <p:txBody>
          <a:bodyPr/>
          <a:lstStyle/>
          <a:p>
            <a:r>
              <a:rPr lang="de-DE" altLang="de-DE"/>
              <a:t>Für Europa wird festgestellt:</a:t>
            </a:r>
          </a:p>
          <a:p>
            <a:pPr lvl="1"/>
            <a:r>
              <a:rPr lang="de-DE" altLang="de-DE"/>
              <a:t>sich zurückbildende Gletscher</a:t>
            </a:r>
          </a:p>
          <a:p>
            <a:pPr lvl="1"/>
            <a:r>
              <a:rPr lang="de-DE" altLang="de-DE"/>
              <a:t>Verschiebung der Lebensräume vieler Arten </a:t>
            </a:r>
          </a:p>
          <a:p>
            <a:pPr lvl="1"/>
            <a:r>
              <a:rPr lang="de-DE" altLang="de-DE"/>
              <a:t>Gesundheitliche Probleme durch Hitzewellen bei allen Lebewesen</a:t>
            </a:r>
          </a:p>
          <a:p>
            <a:pPr lvl="1"/>
            <a:r>
              <a:rPr lang="de-DE" altLang="de-DE"/>
              <a:t>Ökonomische Probleme durch Unwetter, insbesondere im Landwirtschaftsbereich</a:t>
            </a:r>
          </a:p>
          <a:p>
            <a:pPr lvl="1"/>
            <a:r>
              <a:rPr lang="de-DE" altLang="de-DE"/>
              <a:t>Viele Lebewesen werden Schwierigkeiten haben, sich dem Klimawandel anzupassen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anim calcmode="lin" valueType="num">
                                      <p:cBhvr>
                                        <p:cTn id="8"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3667">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Effect transition="in" filter="fade">
                                      <p:cBhvr>
                                        <p:cTn id="13" dur="500"/>
                                        <p:tgtEl>
                                          <p:spTgt spid="113667">
                                            <p:txEl>
                                              <p:pRg st="1" end="1"/>
                                            </p:txEl>
                                          </p:spTgt>
                                        </p:tgtEl>
                                      </p:cBhvr>
                                    </p:animEffect>
                                    <p:anim calcmode="lin" valueType="num">
                                      <p:cBhvr>
                                        <p:cTn id="14"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136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13667">
                                            <p:txEl>
                                              <p:pRg st="2" end="2"/>
                                            </p:txEl>
                                          </p:spTgt>
                                        </p:tgtEl>
                                        <p:attrNameLst>
                                          <p:attrName>style.visibility</p:attrName>
                                        </p:attrNameLst>
                                      </p:cBhvr>
                                      <p:to>
                                        <p:strVal val="visible"/>
                                      </p:to>
                                    </p:set>
                                    <p:animEffect transition="in" filter="fade">
                                      <p:cBhvr>
                                        <p:cTn id="20" dur="500"/>
                                        <p:tgtEl>
                                          <p:spTgt spid="113667">
                                            <p:txEl>
                                              <p:pRg st="2" end="2"/>
                                            </p:txEl>
                                          </p:spTgt>
                                        </p:tgtEl>
                                      </p:cBhvr>
                                    </p:animEffect>
                                    <p:anim calcmode="lin" valueType="num">
                                      <p:cBhvr>
                                        <p:cTn id="21"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366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13667">
                                            <p:txEl>
                                              <p:pRg st="3" end="3"/>
                                            </p:txEl>
                                          </p:spTgt>
                                        </p:tgtEl>
                                        <p:attrNameLst>
                                          <p:attrName>style.visibility</p:attrName>
                                        </p:attrNameLst>
                                      </p:cBhvr>
                                      <p:to>
                                        <p:strVal val="visible"/>
                                      </p:to>
                                    </p:set>
                                    <p:animEffect transition="in" filter="fade">
                                      <p:cBhvr>
                                        <p:cTn id="27" dur="500"/>
                                        <p:tgtEl>
                                          <p:spTgt spid="113667">
                                            <p:txEl>
                                              <p:pRg st="3" end="3"/>
                                            </p:txEl>
                                          </p:spTgt>
                                        </p:tgtEl>
                                      </p:cBhvr>
                                    </p:animEffect>
                                    <p:anim calcmode="lin" valueType="num">
                                      <p:cBhvr>
                                        <p:cTn id="28"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1366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113667">
                                            <p:txEl>
                                              <p:pRg st="4" end="4"/>
                                            </p:txEl>
                                          </p:spTgt>
                                        </p:tgtEl>
                                        <p:attrNameLst>
                                          <p:attrName>style.visibility</p:attrName>
                                        </p:attrNameLst>
                                      </p:cBhvr>
                                      <p:to>
                                        <p:strVal val="visible"/>
                                      </p:to>
                                    </p:set>
                                    <p:animEffect transition="in" filter="fade">
                                      <p:cBhvr>
                                        <p:cTn id="34" dur="500"/>
                                        <p:tgtEl>
                                          <p:spTgt spid="113667">
                                            <p:txEl>
                                              <p:pRg st="4" end="4"/>
                                            </p:txEl>
                                          </p:spTgt>
                                        </p:tgtEl>
                                      </p:cBhvr>
                                    </p:animEffect>
                                    <p:anim calcmode="lin" valueType="num">
                                      <p:cBhvr>
                                        <p:cTn id="35"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1366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113667">
                                            <p:txEl>
                                              <p:pRg st="5" end="5"/>
                                            </p:txEl>
                                          </p:spTgt>
                                        </p:tgtEl>
                                        <p:attrNameLst>
                                          <p:attrName>style.visibility</p:attrName>
                                        </p:attrNameLst>
                                      </p:cBhvr>
                                      <p:to>
                                        <p:strVal val="visible"/>
                                      </p:to>
                                    </p:set>
                                    <p:animEffect transition="in" filter="fade">
                                      <p:cBhvr>
                                        <p:cTn id="41" dur="500"/>
                                        <p:tgtEl>
                                          <p:spTgt spid="113667">
                                            <p:txEl>
                                              <p:pRg st="5" end="5"/>
                                            </p:txEl>
                                          </p:spTgt>
                                        </p:tgtEl>
                                      </p:cBhvr>
                                    </p:animEffect>
                                    <p:anim calcmode="lin" valueType="num">
                                      <p:cBhvr>
                                        <p:cTn id="42"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113667">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de-DE" altLang="de-DE"/>
              <a:t>Momentaufnahmen</a:t>
            </a:r>
          </a:p>
        </p:txBody>
      </p:sp>
      <p:sp>
        <p:nvSpPr>
          <p:cNvPr id="35843" name="Rectangle 3"/>
          <p:cNvSpPr>
            <a:spLocks noGrp="1" noRot="1" noChangeArrowheads="1"/>
          </p:cNvSpPr>
          <p:nvPr>
            <p:ph type="body" sz="half" idx="1"/>
          </p:nvPr>
        </p:nvSpPr>
        <p:spPr/>
        <p:txBody>
          <a:bodyPr/>
          <a:lstStyle/>
          <a:p>
            <a:r>
              <a:rPr lang="de-DE" altLang="de-DE" sz="2800"/>
              <a:t>Klimawandel ist zu einem Schlagwort geworden</a:t>
            </a:r>
          </a:p>
          <a:p>
            <a:r>
              <a:rPr lang="de-DE" altLang="de-DE" sz="2800"/>
              <a:t>Wir empfinden, dass das Wetter immer öfter immer größere Kapriolen schlägt</a:t>
            </a:r>
          </a:p>
        </p:txBody>
      </p:sp>
      <p:pic>
        <p:nvPicPr>
          <p:cNvPr id="35849" name="Picture 9" descr="hitzewelle01"/>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08513" y="1773238"/>
            <a:ext cx="4535487" cy="3402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7" name="Picture 7" descr="hitzewell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84663" y="2349500"/>
            <a:ext cx="3163887"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ppt_x</p:attrName>
                                        </p:attrNameLst>
                                      </p:cBhvr>
                                      <p:tavLst>
                                        <p:tav tm="0">
                                          <p:val>
                                            <p:strVal val="#ppt_x-.2"/>
                                          </p:val>
                                        </p:tav>
                                        <p:tav tm="100000">
                                          <p:val>
                                            <p:strVal val="#ppt_x"/>
                                          </p:val>
                                        </p:tav>
                                      </p:tavLst>
                                    </p:anim>
                                    <p:anim calcmode="lin" valueType="num">
                                      <p:cBhvr>
                                        <p:cTn id="8" dur="1000" fill="hold"/>
                                        <p:tgtEl>
                                          <p:spTgt spid="358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Effect transition="in" filter="fade">
                                      <p:cBhvr>
                                        <p:cTn id="13" dur="500"/>
                                        <p:tgtEl>
                                          <p:spTgt spid="35843">
                                            <p:txEl>
                                              <p:pRg st="0" end="0"/>
                                            </p:txEl>
                                          </p:spTgt>
                                        </p:tgtEl>
                                      </p:cBhvr>
                                    </p:animEffect>
                                    <p:anim calcmode="lin" valueType="num">
                                      <p:cBhvr>
                                        <p:cTn id="14"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58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35843">
                                            <p:txEl>
                                              <p:pRg st="1" end="1"/>
                                            </p:txEl>
                                          </p:spTgt>
                                        </p:tgtEl>
                                        <p:attrNameLst>
                                          <p:attrName>style.visibility</p:attrName>
                                        </p:attrNameLst>
                                      </p:cBhvr>
                                      <p:to>
                                        <p:strVal val="visible"/>
                                      </p:to>
                                    </p:set>
                                    <p:animEffect transition="in" filter="fade">
                                      <p:cBhvr>
                                        <p:cTn id="20" dur="500"/>
                                        <p:tgtEl>
                                          <p:spTgt spid="35843">
                                            <p:txEl>
                                              <p:pRg st="1" end="1"/>
                                            </p:txEl>
                                          </p:spTgt>
                                        </p:tgtEl>
                                      </p:cBhvr>
                                    </p:animEffect>
                                    <p:anim calcmode="lin" valueType="num">
                                      <p:cBhvr>
                                        <p:cTn id="21"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5843">
                                            <p:txEl>
                                              <p:pRg st="1" end="1"/>
                                            </p:txEl>
                                          </p:spTgt>
                                        </p:tgtEl>
                                        <p:attrNameLst>
                                          <p:attrName>ppt_y</p:attrName>
                                        </p:attrNameLst>
                                      </p:cBhvr>
                                      <p:tavLst>
                                        <p:tav tm="0">
                                          <p:val>
                                            <p:strVal val="#ppt_y+.05"/>
                                          </p:val>
                                        </p:tav>
                                        <p:tav tm="100000">
                                          <p:val>
                                            <p:strVal val="#ppt_y"/>
                                          </p:val>
                                        </p:tav>
                                      </p:tavLst>
                                    </p:anim>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35849"/>
                                        </p:tgtEl>
                                        <p:attrNameLst>
                                          <p:attrName>style.visibility</p:attrName>
                                        </p:attrNameLst>
                                      </p:cBhvr>
                                      <p:to>
                                        <p:strVal val="visible"/>
                                      </p:to>
                                    </p:set>
                                    <p:animEffect transition="in" filter="fade">
                                      <p:cBhvr>
                                        <p:cTn id="26" dur="2000"/>
                                        <p:tgtEl>
                                          <p:spTgt spid="35849"/>
                                        </p:tgtEl>
                                      </p:cBhvr>
                                    </p:animEffect>
                                  </p:childTnLst>
                                </p:cTn>
                              </p:par>
                            </p:childTnLst>
                          </p:cTn>
                        </p:par>
                        <p:par>
                          <p:cTn id="27" fill="hold" nodeType="afterGroup">
                            <p:stCondLst>
                              <p:cond delay="2500"/>
                            </p:stCondLst>
                            <p:childTnLst>
                              <p:par>
                                <p:cTn id="28" presetID="10" presetClass="entr" presetSubtype="0" fill="hold" nodeType="afterEffect">
                                  <p:stCondLst>
                                    <p:cond delay="2000"/>
                                  </p:stCondLst>
                                  <p:childTnLst>
                                    <p:set>
                                      <p:cBhvr>
                                        <p:cTn id="29" dur="1" fill="hold">
                                          <p:stCondLst>
                                            <p:cond delay="0"/>
                                          </p:stCondLst>
                                        </p:cTn>
                                        <p:tgtEl>
                                          <p:spTgt spid="35847"/>
                                        </p:tgtEl>
                                        <p:attrNameLst>
                                          <p:attrName>style.visibility</p:attrName>
                                        </p:attrNameLst>
                                      </p:cBhvr>
                                      <p:to>
                                        <p:strVal val="visible"/>
                                      </p:to>
                                    </p:set>
                                    <p:animEffect transition="in" filter="fade">
                                      <p:cBhvr>
                                        <p:cTn id="30" dur="20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r>
              <a:rPr lang="de-DE" altLang="de-DE"/>
              <a:t>Tatsachen</a:t>
            </a:r>
          </a:p>
        </p:txBody>
      </p:sp>
      <p:sp>
        <p:nvSpPr>
          <p:cNvPr id="114693" name="Rectangle 5"/>
          <p:cNvSpPr>
            <a:spLocks noGrp="1" noRot="1" noChangeArrowheads="1"/>
          </p:cNvSpPr>
          <p:nvPr>
            <p:ph type="body" sz="half" idx="2"/>
          </p:nvPr>
        </p:nvSpPr>
        <p:spPr>
          <a:xfrm>
            <a:off x="323850" y="1268413"/>
            <a:ext cx="8540750" cy="792162"/>
          </a:xfrm>
        </p:spPr>
        <p:txBody>
          <a:bodyPr/>
          <a:lstStyle/>
          <a:p>
            <a:pPr marL="0" indent="0">
              <a:lnSpc>
                <a:spcPct val="90000"/>
              </a:lnSpc>
              <a:buFont typeface="Arial" panose="020B0604020202020204" pitchFamily="34" charset="0"/>
              <a:buNone/>
            </a:pPr>
            <a:r>
              <a:rPr lang="de-DE" altLang="de-DE" sz="2400"/>
              <a:t>Teil 3 befasst sich mit möglichen Konsequenzen bezüglich der weiteren gesellschaftlichen Entwicklung</a:t>
            </a:r>
          </a:p>
        </p:txBody>
      </p:sp>
      <p:pic>
        <p:nvPicPr>
          <p:cNvPr id="114696" name="Picture 8" descr="annex I pro kopf"/>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2035175"/>
            <a:ext cx="8207375" cy="4822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14693">
                                            <p:txEl>
                                              <p:pRg st="0" end="0"/>
                                            </p:txEl>
                                          </p:spTgt>
                                        </p:tgtEl>
                                        <p:attrNameLst>
                                          <p:attrName>style.visibility</p:attrName>
                                        </p:attrNameLst>
                                      </p:cBhvr>
                                      <p:to>
                                        <p:strVal val="visible"/>
                                      </p:to>
                                    </p:set>
                                    <p:animEffect transition="in" filter="fade">
                                      <p:cBhvr>
                                        <p:cTn id="7" dur="500"/>
                                        <p:tgtEl>
                                          <p:spTgt spid="114693">
                                            <p:txEl>
                                              <p:pRg st="0" end="0"/>
                                            </p:txEl>
                                          </p:spTgt>
                                        </p:tgtEl>
                                      </p:cBhvr>
                                    </p:animEffect>
                                    <p:anim calcmode="lin" valueType="num">
                                      <p:cBhvr>
                                        <p:cTn id="8" dur="500" fill="hold"/>
                                        <p:tgtEl>
                                          <p:spTgt spid="11469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4693">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14696"/>
                                        </p:tgtEl>
                                        <p:attrNameLst>
                                          <p:attrName>style.visibility</p:attrName>
                                        </p:attrNameLst>
                                      </p:cBhvr>
                                      <p:to>
                                        <p:strVal val="visible"/>
                                      </p:to>
                                    </p:set>
                                    <p:animEffect transition="in" filter="fade">
                                      <p:cBhvr>
                                        <p:cTn id="13" dur="2000"/>
                                        <p:tgtEl>
                                          <p:spTgt spid="114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lstStyle/>
          <a:p>
            <a:r>
              <a:rPr lang="de-DE" altLang="de-DE"/>
              <a:t>Tatsachen</a:t>
            </a:r>
          </a:p>
        </p:txBody>
      </p:sp>
      <p:sp>
        <p:nvSpPr>
          <p:cNvPr id="115715" name="Rectangle 3"/>
          <p:cNvSpPr>
            <a:spLocks noGrp="1" noRot="1" noChangeArrowheads="1"/>
          </p:cNvSpPr>
          <p:nvPr>
            <p:ph type="body" idx="1"/>
          </p:nvPr>
        </p:nvSpPr>
        <p:spPr>
          <a:xfrm>
            <a:off x="301625" y="1600200"/>
            <a:ext cx="8540750" cy="4492625"/>
          </a:xfrm>
        </p:spPr>
        <p:txBody>
          <a:bodyPr/>
          <a:lstStyle/>
          <a:p>
            <a:r>
              <a:rPr lang="en-US" altLang="de-DE" sz="2800"/>
              <a:t>Empfehlung des IPCC u. a.:</a:t>
            </a:r>
          </a:p>
          <a:p>
            <a:r>
              <a:rPr lang="en-US" altLang="de-DE" sz="2800">
                <a:solidFill>
                  <a:srgbClr val="CCCCFF"/>
                </a:solidFill>
              </a:rPr>
              <a:t>“</a:t>
            </a:r>
            <a:r>
              <a:rPr lang="de-DE" altLang="de-DE" sz="2800">
                <a:solidFill>
                  <a:srgbClr val="CCCCFF"/>
                </a:solidFill>
              </a:rPr>
              <a:t>Entwicklung durch Veränderung von Entwick-lungspfaden nachhaltiger zu gestalten kann einen bedeutenden Beitrag zum Klimaschutz leisten, aber die Umsetzung kann Ressourcen für die Überwindung zahlreicher Hemmnisse benötigen.</a:t>
            </a:r>
            <a:r>
              <a:rPr lang="en-US" altLang="de-DE" sz="2800">
                <a:solidFill>
                  <a:srgbClr val="CCCCFF"/>
                </a:solidFill>
              </a:rPr>
              <a:t>”</a:t>
            </a:r>
          </a:p>
          <a:p>
            <a:r>
              <a:rPr lang="de-DE" altLang="de-DE" sz="2800"/>
              <a:t>gewertet wird diese Aussage in der Arbeitsgruppe, die den Bericht erarbeitete mit: </a:t>
            </a:r>
            <a:br>
              <a:rPr lang="de-DE" altLang="de-DE" sz="2800"/>
            </a:br>
            <a:r>
              <a:rPr lang="de-DE" altLang="de-DE" sz="2800">
                <a:solidFill>
                  <a:srgbClr val="CCCCFF"/>
                </a:solidFill>
              </a:rPr>
              <a:t>„hohe Übereinstimmung, starke Beweislage“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500"/>
                                        <p:tgtEl>
                                          <p:spTgt spid="115715">
                                            <p:txEl>
                                              <p:pRg st="0" end="0"/>
                                            </p:txEl>
                                          </p:spTgt>
                                        </p:tgtEl>
                                      </p:cBhvr>
                                    </p:animEffect>
                                    <p:anim calcmode="lin" valueType="num">
                                      <p:cBhvr>
                                        <p:cTn id="8"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57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animEffect transition="in" filter="fade">
                                      <p:cBhvr>
                                        <p:cTn id="14" dur="500"/>
                                        <p:tgtEl>
                                          <p:spTgt spid="115715">
                                            <p:txEl>
                                              <p:pRg st="1" end="1"/>
                                            </p:txEl>
                                          </p:spTgt>
                                        </p:tgtEl>
                                      </p:cBhvr>
                                    </p:animEffect>
                                    <p:anim calcmode="lin" valueType="num">
                                      <p:cBhvr>
                                        <p:cTn id="15" dur="5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157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15715">
                                            <p:txEl>
                                              <p:pRg st="2" end="2"/>
                                            </p:txEl>
                                          </p:spTgt>
                                        </p:tgtEl>
                                        <p:attrNameLst>
                                          <p:attrName>style.visibility</p:attrName>
                                        </p:attrNameLst>
                                      </p:cBhvr>
                                      <p:to>
                                        <p:strVal val="visible"/>
                                      </p:to>
                                    </p:set>
                                    <p:animEffect transition="in" filter="fade">
                                      <p:cBhvr>
                                        <p:cTn id="21" dur="500"/>
                                        <p:tgtEl>
                                          <p:spTgt spid="115715">
                                            <p:txEl>
                                              <p:pRg st="2" end="2"/>
                                            </p:txEl>
                                          </p:spTgt>
                                        </p:tgtEl>
                                      </p:cBhvr>
                                    </p:animEffect>
                                    <p:anim calcmode="lin" valueType="num">
                                      <p:cBhvr>
                                        <p:cTn id="22"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1571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r>
              <a:rPr lang="de-DE" altLang="de-DE"/>
              <a:t>Ursachen</a:t>
            </a:r>
          </a:p>
        </p:txBody>
      </p:sp>
      <p:sp>
        <p:nvSpPr>
          <p:cNvPr id="117763" name="Rectangle 3"/>
          <p:cNvSpPr>
            <a:spLocks noGrp="1" noRot="1" noChangeArrowheads="1"/>
          </p:cNvSpPr>
          <p:nvPr>
            <p:ph type="body" idx="1"/>
          </p:nvPr>
        </p:nvSpPr>
        <p:spPr>
          <a:xfrm>
            <a:off x="301625" y="1600200"/>
            <a:ext cx="8540750" cy="5068888"/>
          </a:xfrm>
        </p:spPr>
        <p:txBody>
          <a:bodyPr/>
          <a:lstStyle/>
          <a:p>
            <a:pPr>
              <a:lnSpc>
                <a:spcPct val="90000"/>
              </a:lnSpc>
            </a:pPr>
            <a:r>
              <a:rPr lang="de-DE" altLang="de-DE"/>
              <a:t>Was ist mit den in der These genannten zu ändernden „</a:t>
            </a:r>
            <a:r>
              <a:rPr lang="en-US" altLang="de-DE"/>
              <a:t>Entwicklungspfaden”</a:t>
            </a:r>
            <a:r>
              <a:rPr lang="de-DE" altLang="de-DE"/>
              <a:t> gemeint?</a:t>
            </a:r>
          </a:p>
          <a:p>
            <a:pPr>
              <a:lnSpc>
                <a:spcPct val="90000"/>
              </a:lnSpc>
            </a:pPr>
            <a:r>
              <a:rPr lang="de-DE" altLang="de-DE"/>
              <a:t>Worin bestehen die zu überwindenden „zahlreichen Hemmnisse</a:t>
            </a:r>
            <a:r>
              <a:rPr lang="en-US" altLang="de-DE"/>
              <a:t>”</a:t>
            </a:r>
            <a:r>
              <a:rPr lang="de-DE" altLang="de-DE"/>
              <a:t>?</a:t>
            </a:r>
          </a:p>
          <a:p>
            <a:pPr>
              <a:lnSpc>
                <a:spcPct val="90000"/>
              </a:lnSpc>
            </a:pPr>
            <a:r>
              <a:rPr lang="de-DE" altLang="de-DE"/>
              <a:t>Die Frage ist auch zu stellen:</a:t>
            </a:r>
            <a:br>
              <a:rPr lang="de-DE" altLang="de-DE"/>
            </a:br>
            <a:r>
              <a:rPr lang="de-DE" altLang="de-DE"/>
              <a:t>Woraus resultiert die Zunahme der Treibhausgase, die als Ursache für die Klimaerwärmung benannt werden?</a:t>
            </a:r>
          </a:p>
          <a:p>
            <a:pPr>
              <a:lnSpc>
                <a:spcPct val="90000"/>
              </a:lnSpc>
            </a:pPr>
            <a:r>
              <a:rPr lang="de-DE" altLang="de-DE"/>
              <a:t>Anthropogen, also von Menschen gemacht, ist hier zu ungenau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1000" fill="hold"/>
                                        <p:tgtEl>
                                          <p:spTgt spid="117762"/>
                                        </p:tgtEl>
                                        <p:attrNameLst>
                                          <p:attrName>ppt_x</p:attrName>
                                        </p:attrNameLst>
                                      </p:cBhvr>
                                      <p:tavLst>
                                        <p:tav tm="0">
                                          <p:val>
                                            <p:strVal val="#ppt_x-.2"/>
                                          </p:val>
                                        </p:tav>
                                        <p:tav tm="100000">
                                          <p:val>
                                            <p:strVal val="#ppt_x"/>
                                          </p:val>
                                        </p:tav>
                                      </p:tavLst>
                                    </p:anim>
                                    <p:anim calcmode="lin" valueType="num">
                                      <p:cBhvr>
                                        <p:cTn id="8" dur="1000" fill="hold"/>
                                        <p:tgtEl>
                                          <p:spTgt spid="1177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776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17763">
                                            <p:txEl>
                                              <p:pRg st="0" end="0"/>
                                            </p:txEl>
                                          </p:spTgt>
                                        </p:tgtEl>
                                        <p:attrNameLst>
                                          <p:attrName>style.visibility</p:attrName>
                                        </p:attrNameLst>
                                      </p:cBhvr>
                                      <p:to>
                                        <p:strVal val="visible"/>
                                      </p:to>
                                    </p:set>
                                    <p:animEffect transition="in" filter="fade">
                                      <p:cBhvr>
                                        <p:cTn id="13" dur="500"/>
                                        <p:tgtEl>
                                          <p:spTgt spid="117763">
                                            <p:txEl>
                                              <p:pRg st="0" end="0"/>
                                            </p:txEl>
                                          </p:spTgt>
                                        </p:tgtEl>
                                      </p:cBhvr>
                                    </p:animEffect>
                                    <p:anim calcmode="lin" valueType="num">
                                      <p:cBhvr>
                                        <p:cTn id="14" dur="5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177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17763">
                                            <p:txEl>
                                              <p:pRg st="1" end="1"/>
                                            </p:txEl>
                                          </p:spTgt>
                                        </p:tgtEl>
                                        <p:attrNameLst>
                                          <p:attrName>style.visibility</p:attrName>
                                        </p:attrNameLst>
                                      </p:cBhvr>
                                      <p:to>
                                        <p:strVal val="visible"/>
                                      </p:to>
                                    </p:set>
                                    <p:animEffect transition="in" filter="fade">
                                      <p:cBhvr>
                                        <p:cTn id="20" dur="500"/>
                                        <p:tgtEl>
                                          <p:spTgt spid="117763">
                                            <p:txEl>
                                              <p:pRg st="1" end="1"/>
                                            </p:txEl>
                                          </p:spTgt>
                                        </p:tgtEl>
                                      </p:cBhvr>
                                    </p:animEffect>
                                    <p:anim calcmode="lin" valueType="num">
                                      <p:cBhvr>
                                        <p:cTn id="21" dur="5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177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17763">
                                            <p:txEl>
                                              <p:pRg st="2" end="2"/>
                                            </p:txEl>
                                          </p:spTgt>
                                        </p:tgtEl>
                                        <p:attrNameLst>
                                          <p:attrName>style.visibility</p:attrName>
                                        </p:attrNameLst>
                                      </p:cBhvr>
                                      <p:to>
                                        <p:strVal val="visible"/>
                                      </p:to>
                                    </p:set>
                                    <p:animEffect transition="in" filter="fade">
                                      <p:cBhvr>
                                        <p:cTn id="27" dur="500"/>
                                        <p:tgtEl>
                                          <p:spTgt spid="117763">
                                            <p:txEl>
                                              <p:pRg st="2" end="2"/>
                                            </p:txEl>
                                          </p:spTgt>
                                        </p:tgtEl>
                                      </p:cBhvr>
                                    </p:animEffect>
                                    <p:anim calcmode="lin" valueType="num">
                                      <p:cBhvr>
                                        <p:cTn id="28" dur="5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177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117763">
                                            <p:txEl>
                                              <p:pRg st="3" end="3"/>
                                            </p:txEl>
                                          </p:spTgt>
                                        </p:tgtEl>
                                        <p:attrNameLst>
                                          <p:attrName>style.visibility</p:attrName>
                                        </p:attrNameLst>
                                      </p:cBhvr>
                                      <p:to>
                                        <p:strVal val="visible"/>
                                      </p:to>
                                    </p:set>
                                    <p:animEffect transition="in" filter="fade">
                                      <p:cBhvr>
                                        <p:cTn id="34" dur="500"/>
                                        <p:tgtEl>
                                          <p:spTgt spid="117763">
                                            <p:txEl>
                                              <p:pRg st="3" end="3"/>
                                            </p:txEl>
                                          </p:spTgt>
                                        </p:tgtEl>
                                      </p:cBhvr>
                                    </p:animEffect>
                                    <p:anim calcmode="lin" valueType="num">
                                      <p:cBhvr>
                                        <p:cTn id="35" dur="5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1776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p:txBody>
          <a:bodyPr/>
          <a:lstStyle/>
          <a:p>
            <a:r>
              <a:rPr lang="de-DE" altLang="de-DE"/>
              <a:t>Beispiel 1</a:t>
            </a:r>
          </a:p>
        </p:txBody>
      </p:sp>
      <p:sp>
        <p:nvSpPr>
          <p:cNvPr id="118787" name="Rectangle 3"/>
          <p:cNvSpPr>
            <a:spLocks noGrp="1" noRot="1" noChangeArrowheads="1"/>
          </p:cNvSpPr>
          <p:nvPr>
            <p:ph type="body" idx="1"/>
          </p:nvPr>
        </p:nvSpPr>
        <p:spPr>
          <a:xfrm>
            <a:off x="301625" y="1600200"/>
            <a:ext cx="8540750" cy="5068888"/>
          </a:xfrm>
        </p:spPr>
        <p:txBody>
          <a:bodyPr/>
          <a:lstStyle/>
          <a:p>
            <a:r>
              <a:rPr lang="de-DE" altLang="de-DE"/>
              <a:t>Recherche von Stefanie Böge vom Wuppertalinstitut von 1993 zu durchgeführten Transporten im Zusammenhang mit der Produktion von Joghurt in Stuttgart</a:t>
            </a:r>
          </a:p>
          <a:p>
            <a:pPr lvl="1"/>
            <a:r>
              <a:rPr lang="de-DE" altLang="de-DE"/>
              <a:t>Erdbeeren aus Polen </a:t>
            </a:r>
            <a:r>
              <a:rPr lang="de-DE" altLang="de-DE">
                <a:sym typeface="Wingdings" panose="05000000000000000000" pitchFamily="2" charset="2"/>
              </a:rPr>
              <a:t> nach Aachen (800 Km) zur Verarbeitung  nach Stuttgart (450 Km)</a:t>
            </a:r>
          </a:p>
          <a:p>
            <a:pPr lvl="1"/>
            <a:r>
              <a:rPr lang="de-DE" altLang="de-DE">
                <a:sym typeface="Wingdings" panose="05000000000000000000" pitchFamily="2" charset="2"/>
              </a:rPr>
              <a:t>Papier aus Uetersen (Niedersachsen)  nach Kulmbach (630 Km) zum Bedrucken  nach Stuttgart (310 Km)</a:t>
            </a:r>
            <a:endParaRPr lang="de-DE" alt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1000" fill="hold"/>
                                        <p:tgtEl>
                                          <p:spTgt spid="118786"/>
                                        </p:tgtEl>
                                        <p:attrNameLst>
                                          <p:attrName>ppt_x</p:attrName>
                                        </p:attrNameLst>
                                      </p:cBhvr>
                                      <p:tavLst>
                                        <p:tav tm="0">
                                          <p:val>
                                            <p:strVal val="#ppt_x-.2"/>
                                          </p:val>
                                        </p:tav>
                                        <p:tav tm="100000">
                                          <p:val>
                                            <p:strVal val="#ppt_x"/>
                                          </p:val>
                                        </p:tav>
                                      </p:tavLst>
                                    </p:anim>
                                    <p:anim calcmode="lin" valueType="num">
                                      <p:cBhvr>
                                        <p:cTn id="8" dur="1000" fill="hold"/>
                                        <p:tgtEl>
                                          <p:spTgt spid="1187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786"/>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18787">
                                            <p:txEl>
                                              <p:pRg st="0" end="0"/>
                                            </p:txEl>
                                          </p:spTgt>
                                        </p:tgtEl>
                                        <p:attrNameLst>
                                          <p:attrName>style.visibility</p:attrName>
                                        </p:attrNameLst>
                                      </p:cBhvr>
                                      <p:to>
                                        <p:strVal val="visible"/>
                                      </p:to>
                                    </p:set>
                                    <p:animEffect transition="in" filter="fade">
                                      <p:cBhvr>
                                        <p:cTn id="13" dur="500"/>
                                        <p:tgtEl>
                                          <p:spTgt spid="118787">
                                            <p:txEl>
                                              <p:pRg st="0" end="0"/>
                                            </p:txEl>
                                          </p:spTgt>
                                        </p:tgtEl>
                                      </p:cBhvr>
                                    </p:animEffect>
                                    <p:anim calcmode="lin" valueType="num">
                                      <p:cBhvr>
                                        <p:cTn id="14"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187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18787">
                                            <p:txEl>
                                              <p:pRg st="1" end="1"/>
                                            </p:txEl>
                                          </p:spTgt>
                                        </p:tgtEl>
                                        <p:attrNameLst>
                                          <p:attrName>style.visibility</p:attrName>
                                        </p:attrNameLst>
                                      </p:cBhvr>
                                      <p:to>
                                        <p:strVal val="visible"/>
                                      </p:to>
                                    </p:set>
                                    <p:animEffect transition="in" filter="fade">
                                      <p:cBhvr>
                                        <p:cTn id="20" dur="500"/>
                                        <p:tgtEl>
                                          <p:spTgt spid="118787">
                                            <p:txEl>
                                              <p:pRg st="1" end="1"/>
                                            </p:txEl>
                                          </p:spTgt>
                                        </p:tgtEl>
                                      </p:cBhvr>
                                    </p:animEffect>
                                    <p:anim calcmode="lin" valueType="num">
                                      <p:cBhvr>
                                        <p:cTn id="21"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187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18787">
                                            <p:txEl>
                                              <p:pRg st="2" end="2"/>
                                            </p:txEl>
                                          </p:spTgt>
                                        </p:tgtEl>
                                        <p:attrNameLst>
                                          <p:attrName>style.visibility</p:attrName>
                                        </p:attrNameLst>
                                      </p:cBhvr>
                                      <p:to>
                                        <p:strVal val="visible"/>
                                      </p:to>
                                    </p:set>
                                    <p:animEffect transition="in" filter="fade">
                                      <p:cBhvr>
                                        <p:cTn id="27" dur="500"/>
                                        <p:tgtEl>
                                          <p:spTgt spid="118787">
                                            <p:txEl>
                                              <p:pRg st="2" end="2"/>
                                            </p:txEl>
                                          </p:spTgt>
                                        </p:tgtEl>
                                      </p:cBhvr>
                                    </p:animEffect>
                                    <p:anim calcmode="lin" valueType="num">
                                      <p:cBhvr>
                                        <p:cTn id="28"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1878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r>
              <a:rPr lang="de-DE" altLang="de-DE"/>
              <a:t>Beispiel 1</a:t>
            </a:r>
          </a:p>
        </p:txBody>
      </p:sp>
      <p:sp>
        <p:nvSpPr>
          <p:cNvPr id="120835" name="Rectangle 3"/>
          <p:cNvSpPr>
            <a:spLocks noGrp="1" noRot="1" noChangeArrowheads="1"/>
          </p:cNvSpPr>
          <p:nvPr>
            <p:ph type="body" sz="half" idx="1"/>
          </p:nvPr>
        </p:nvSpPr>
        <p:spPr>
          <a:xfrm>
            <a:off x="3779838" y="1196975"/>
            <a:ext cx="5364162" cy="5661025"/>
          </a:xfrm>
        </p:spPr>
        <p:txBody>
          <a:bodyPr/>
          <a:lstStyle/>
          <a:p>
            <a:pPr lvl="1"/>
            <a:r>
              <a:rPr lang="de-DE" altLang="de-DE" sz="2400"/>
              <a:t>Leim zum Kleben der Etiketten aus Belgien </a:t>
            </a:r>
            <a:r>
              <a:rPr lang="de-DE" altLang="de-DE" sz="2400">
                <a:sym typeface="Wingdings" panose="05000000000000000000" pitchFamily="2" charset="2"/>
              </a:rPr>
              <a:t> nach Stuttgart (220 Km)</a:t>
            </a:r>
          </a:p>
          <a:p>
            <a:pPr lvl="1"/>
            <a:r>
              <a:rPr lang="de-DE" altLang="de-DE" sz="2400">
                <a:sym typeface="Wingdings" panose="05000000000000000000" pitchFamily="2" charset="2"/>
              </a:rPr>
              <a:t>Aluminium aus Grevenbroich nach  Weiden (560 Km) und als Deckel weiter  nach Stuttgart (340 Km)</a:t>
            </a:r>
          </a:p>
          <a:p>
            <a:pPr lvl="1"/>
            <a:r>
              <a:rPr lang="de-DE" altLang="de-DE" sz="2400">
                <a:sym typeface="Wingdings" panose="05000000000000000000" pitchFamily="2" charset="2"/>
              </a:rPr>
              <a:t>Joghurtkulturen aus Niebüll  nach Stuttgart (920 Km)</a:t>
            </a:r>
          </a:p>
          <a:p>
            <a:pPr lvl="1"/>
            <a:r>
              <a:rPr lang="de-DE" altLang="de-DE" sz="2400">
                <a:solidFill>
                  <a:srgbClr val="FFCC00"/>
                </a:solidFill>
                <a:sym typeface="Wingdings" panose="05000000000000000000" pitchFamily="2" charset="2"/>
              </a:rPr>
              <a:t>Summe: fast 4200 Km direkte Transportleistungen bis zum Abfüllen des Joghurts</a:t>
            </a:r>
          </a:p>
          <a:p>
            <a:pPr lvl="1"/>
            <a:r>
              <a:rPr lang="de-DE" altLang="de-DE" sz="2400">
                <a:sym typeface="Wingdings" panose="05000000000000000000" pitchFamily="2" charset="2"/>
              </a:rPr>
              <a:t>… und dann wird das Glas vielleicht in Jena gekauft …</a:t>
            </a:r>
            <a:endParaRPr lang="de-DE" altLang="de-DE" sz="2400"/>
          </a:p>
        </p:txBody>
      </p:sp>
      <p:pic>
        <p:nvPicPr>
          <p:cNvPr id="120837" name="Picture 5" descr="joghurt0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0963" y="620713"/>
            <a:ext cx="3943350" cy="6175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500"/>
                                        <p:tgtEl>
                                          <p:spTgt spid="120835">
                                            <p:txEl>
                                              <p:pRg st="0" end="0"/>
                                            </p:txEl>
                                          </p:spTgt>
                                        </p:tgtEl>
                                      </p:cBhvr>
                                    </p:animEffect>
                                    <p:anim calcmode="lin" valueType="num">
                                      <p:cBhvr>
                                        <p:cTn id="8" dur="5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083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120837">
                                            <p:bg/>
                                          </p:spTgt>
                                        </p:tgtEl>
                                        <p:attrNameLst>
                                          <p:attrName>style.visibility</p:attrName>
                                        </p:attrNameLst>
                                      </p:cBhvr>
                                      <p:to>
                                        <p:strVal val="visible"/>
                                      </p:to>
                                    </p:set>
                                    <p:animEffect transition="in" filter="fade">
                                      <p:cBhvr>
                                        <p:cTn id="13" dur="500"/>
                                        <p:tgtEl>
                                          <p:spTgt spid="120837">
                                            <p:bg/>
                                          </p:spTgt>
                                        </p:tgtEl>
                                      </p:cBhvr>
                                    </p:animEffect>
                                    <p:anim calcmode="lin" valueType="num">
                                      <p:cBhvr>
                                        <p:cTn id="14" dur="500" fill="hold"/>
                                        <p:tgtEl>
                                          <p:spTgt spid="120837">
                                            <p:bg/>
                                          </p:spTgt>
                                        </p:tgtEl>
                                        <p:attrNameLst>
                                          <p:attrName>ppt_x</p:attrName>
                                        </p:attrNameLst>
                                      </p:cBhvr>
                                      <p:tavLst>
                                        <p:tav tm="0">
                                          <p:val>
                                            <p:strVal val="#ppt_x"/>
                                          </p:val>
                                        </p:tav>
                                        <p:tav tm="100000">
                                          <p:val>
                                            <p:strVal val="#ppt_x"/>
                                          </p:val>
                                        </p:tav>
                                      </p:tavLst>
                                    </p:anim>
                                    <p:anim calcmode="lin" valueType="num">
                                      <p:cBhvr>
                                        <p:cTn id="15" dur="500" fill="hold"/>
                                        <p:tgtEl>
                                          <p:spTgt spid="120837">
                                            <p:bg/>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20835">
                                            <p:txEl>
                                              <p:pRg st="1" end="1"/>
                                            </p:txEl>
                                          </p:spTgt>
                                        </p:tgtEl>
                                        <p:attrNameLst>
                                          <p:attrName>style.visibility</p:attrName>
                                        </p:attrNameLst>
                                      </p:cBhvr>
                                      <p:to>
                                        <p:strVal val="visible"/>
                                      </p:to>
                                    </p:set>
                                    <p:animEffect transition="in" filter="fade">
                                      <p:cBhvr>
                                        <p:cTn id="20" dur="500"/>
                                        <p:tgtEl>
                                          <p:spTgt spid="120835">
                                            <p:txEl>
                                              <p:pRg st="1" end="1"/>
                                            </p:txEl>
                                          </p:spTgt>
                                        </p:tgtEl>
                                      </p:cBhvr>
                                    </p:animEffect>
                                    <p:anim calcmode="lin" valueType="num">
                                      <p:cBhvr>
                                        <p:cTn id="21" dur="500" fill="hold"/>
                                        <p:tgtEl>
                                          <p:spTgt spid="12083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208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20835">
                                            <p:txEl>
                                              <p:pRg st="2" end="2"/>
                                            </p:txEl>
                                          </p:spTgt>
                                        </p:tgtEl>
                                        <p:attrNameLst>
                                          <p:attrName>style.visibility</p:attrName>
                                        </p:attrNameLst>
                                      </p:cBhvr>
                                      <p:to>
                                        <p:strVal val="visible"/>
                                      </p:to>
                                    </p:set>
                                    <p:animEffect transition="in" filter="fade">
                                      <p:cBhvr>
                                        <p:cTn id="27" dur="500"/>
                                        <p:tgtEl>
                                          <p:spTgt spid="120835">
                                            <p:txEl>
                                              <p:pRg st="2" end="2"/>
                                            </p:txEl>
                                          </p:spTgt>
                                        </p:tgtEl>
                                      </p:cBhvr>
                                    </p:animEffect>
                                    <p:anim calcmode="lin" valueType="num">
                                      <p:cBhvr>
                                        <p:cTn id="28" dur="500" fill="hold"/>
                                        <p:tgtEl>
                                          <p:spTgt spid="12083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208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120835">
                                            <p:txEl>
                                              <p:pRg st="3" end="3"/>
                                            </p:txEl>
                                          </p:spTgt>
                                        </p:tgtEl>
                                        <p:attrNameLst>
                                          <p:attrName>style.visibility</p:attrName>
                                        </p:attrNameLst>
                                      </p:cBhvr>
                                      <p:to>
                                        <p:strVal val="visible"/>
                                      </p:to>
                                    </p:set>
                                    <p:animEffect transition="in" filter="fade">
                                      <p:cBhvr>
                                        <p:cTn id="34" dur="500"/>
                                        <p:tgtEl>
                                          <p:spTgt spid="120835">
                                            <p:txEl>
                                              <p:pRg st="3" end="3"/>
                                            </p:txEl>
                                          </p:spTgt>
                                        </p:tgtEl>
                                      </p:cBhvr>
                                    </p:animEffect>
                                    <p:anim calcmode="lin" valueType="num">
                                      <p:cBhvr>
                                        <p:cTn id="35" dur="500" fill="hold"/>
                                        <p:tgtEl>
                                          <p:spTgt spid="12083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2083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120835">
                                            <p:txEl>
                                              <p:pRg st="4" end="4"/>
                                            </p:txEl>
                                          </p:spTgt>
                                        </p:tgtEl>
                                        <p:attrNameLst>
                                          <p:attrName>style.visibility</p:attrName>
                                        </p:attrNameLst>
                                      </p:cBhvr>
                                      <p:to>
                                        <p:strVal val="visible"/>
                                      </p:to>
                                    </p:set>
                                    <p:animEffect transition="in" filter="fade">
                                      <p:cBhvr>
                                        <p:cTn id="41" dur="500"/>
                                        <p:tgtEl>
                                          <p:spTgt spid="120835">
                                            <p:txEl>
                                              <p:pRg st="4" end="4"/>
                                            </p:txEl>
                                          </p:spTgt>
                                        </p:tgtEl>
                                      </p:cBhvr>
                                    </p:animEffect>
                                    <p:anim calcmode="lin" valueType="num">
                                      <p:cBhvr>
                                        <p:cTn id="42" dur="500" fill="hold"/>
                                        <p:tgtEl>
                                          <p:spTgt spid="120835">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12083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uiExpand="1" build="p"/>
      <p:bldP spid="12083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r>
              <a:rPr lang="de-DE" altLang="de-DE"/>
              <a:t>Ursachen</a:t>
            </a:r>
          </a:p>
        </p:txBody>
      </p:sp>
      <p:sp>
        <p:nvSpPr>
          <p:cNvPr id="119811" name="Rectangle 3"/>
          <p:cNvSpPr>
            <a:spLocks noGrp="1" noRot="1" noChangeArrowheads="1"/>
          </p:cNvSpPr>
          <p:nvPr>
            <p:ph type="body" idx="1"/>
          </p:nvPr>
        </p:nvSpPr>
        <p:spPr>
          <a:xfrm>
            <a:off x="301625" y="1600200"/>
            <a:ext cx="8540750" cy="5068888"/>
          </a:xfrm>
        </p:spPr>
        <p:txBody>
          <a:bodyPr/>
          <a:lstStyle/>
          <a:p>
            <a:r>
              <a:rPr lang="de-DE" altLang="de-DE"/>
              <a:t>Warum wird der Joghurt auf diese Weise produziert???:</a:t>
            </a:r>
          </a:p>
          <a:p>
            <a:r>
              <a:rPr lang="de-DE" altLang="de-DE"/>
              <a:t>„Es rechnet sich.“</a:t>
            </a:r>
          </a:p>
          <a:p>
            <a:r>
              <a:rPr lang="de-DE" altLang="de-DE"/>
              <a:t>Grundproblem:</a:t>
            </a:r>
            <a:br>
              <a:rPr lang="de-DE" altLang="de-DE"/>
            </a:br>
            <a:r>
              <a:rPr lang="de-DE" altLang="de-DE">
                <a:solidFill>
                  <a:srgbClr val="FFCC00"/>
                </a:solidFill>
              </a:rPr>
              <a:t>Letztendliches Ziel der Joghurtproduktion ist nicht die Befriedigung des Bedürfnisses nach Joghurt, sondern die Realisierung von Gewinn – die Joghurtproduktion ist nur das Mittel zu diesem Zweck.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1000" fill="hold"/>
                                        <p:tgtEl>
                                          <p:spTgt spid="119810"/>
                                        </p:tgtEl>
                                        <p:attrNameLst>
                                          <p:attrName>ppt_x</p:attrName>
                                        </p:attrNameLst>
                                      </p:cBhvr>
                                      <p:tavLst>
                                        <p:tav tm="0">
                                          <p:val>
                                            <p:strVal val="#ppt_x-.2"/>
                                          </p:val>
                                        </p:tav>
                                        <p:tav tm="100000">
                                          <p:val>
                                            <p:strVal val="#ppt_x"/>
                                          </p:val>
                                        </p:tav>
                                      </p:tavLst>
                                    </p:anim>
                                    <p:anim calcmode="lin" valueType="num">
                                      <p:cBhvr>
                                        <p:cTn id="8" dur="1000" fill="hold"/>
                                        <p:tgtEl>
                                          <p:spTgt spid="1198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981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19811">
                                            <p:txEl>
                                              <p:pRg st="0" end="0"/>
                                            </p:txEl>
                                          </p:spTgt>
                                        </p:tgtEl>
                                        <p:attrNameLst>
                                          <p:attrName>style.visibility</p:attrName>
                                        </p:attrNameLst>
                                      </p:cBhvr>
                                      <p:to>
                                        <p:strVal val="visible"/>
                                      </p:to>
                                    </p:set>
                                    <p:animEffect transition="in" filter="fade">
                                      <p:cBhvr>
                                        <p:cTn id="13" dur="500"/>
                                        <p:tgtEl>
                                          <p:spTgt spid="119811">
                                            <p:txEl>
                                              <p:pRg st="0" end="0"/>
                                            </p:txEl>
                                          </p:spTgt>
                                        </p:tgtEl>
                                      </p:cBhvr>
                                    </p:animEffect>
                                    <p:anim calcmode="lin" valueType="num">
                                      <p:cBhvr>
                                        <p:cTn id="14"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198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19811">
                                            <p:txEl>
                                              <p:pRg st="1" end="1"/>
                                            </p:txEl>
                                          </p:spTgt>
                                        </p:tgtEl>
                                        <p:attrNameLst>
                                          <p:attrName>style.visibility</p:attrName>
                                        </p:attrNameLst>
                                      </p:cBhvr>
                                      <p:to>
                                        <p:strVal val="visible"/>
                                      </p:to>
                                    </p:set>
                                    <p:animEffect transition="in" filter="fade">
                                      <p:cBhvr>
                                        <p:cTn id="20" dur="500"/>
                                        <p:tgtEl>
                                          <p:spTgt spid="119811">
                                            <p:txEl>
                                              <p:pRg st="1" end="1"/>
                                            </p:txEl>
                                          </p:spTgt>
                                        </p:tgtEl>
                                      </p:cBhvr>
                                    </p:animEffect>
                                    <p:anim calcmode="lin" valueType="num">
                                      <p:cBhvr>
                                        <p:cTn id="21" dur="5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198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19811">
                                            <p:txEl>
                                              <p:pRg st="2" end="2"/>
                                            </p:txEl>
                                          </p:spTgt>
                                        </p:tgtEl>
                                        <p:attrNameLst>
                                          <p:attrName>style.visibility</p:attrName>
                                        </p:attrNameLst>
                                      </p:cBhvr>
                                      <p:to>
                                        <p:strVal val="visible"/>
                                      </p:to>
                                    </p:set>
                                    <p:animEffect transition="in" filter="fade">
                                      <p:cBhvr>
                                        <p:cTn id="27" dur="500"/>
                                        <p:tgtEl>
                                          <p:spTgt spid="119811">
                                            <p:txEl>
                                              <p:pRg st="2" end="2"/>
                                            </p:txEl>
                                          </p:spTgt>
                                        </p:tgtEl>
                                      </p:cBhvr>
                                    </p:animEffect>
                                    <p:anim calcmode="lin" valueType="num">
                                      <p:cBhvr>
                                        <p:cTn id="28" dur="5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1981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r>
              <a:rPr lang="de-DE" altLang="de-DE"/>
              <a:t>Ursachen</a:t>
            </a:r>
          </a:p>
        </p:txBody>
      </p:sp>
      <p:sp>
        <p:nvSpPr>
          <p:cNvPr id="121859" name="Rectangle 3"/>
          <p:cNvSpPr>
            <a:spLocks noGrp="1" noRot="1" noChangeArrowheads="1"/>
          </p:cNvSpPr>
          <p:nvPr>
            <p:ph type="body" idx="1"/>
          </p:nvPr>
        </p:nvSpPr>
        <p:spPr>
          <a:xfrm>
            <a:off x="301625" y="1600200"/>
            <a:ext cx="8540750" cy="5068888"/>
          </a:xfrm>
        </p:spPr>
        <p:txBody>
          <a:bodyPr/>
          <a:lstStyle/>
          <a:p>
            <a:r>
              <a:rPr lang="de-DE" altLang="de-DE"/>
              <a:t>daraus folgt:</a:t>
            </a:r>
            <a:br>
              <a:rPr lang="de-DE" altLang="de-DE"/>
            </a:br>
            <a:r>
              <a:rPr lang="de-DE" altLang="de-DE">
                <a:solidFill>
                  <a:srgbClr val="FFCC00"/>
                </a:solidFill>
              </a:rPr>
              <a:t>Der gesamte Herstellungsprozess bis zum Verkauf wird ausschließlich dahingehend optimiert, dass er möglichst viel Gewinn abwirft, also wenig Kosten verursacht und einen hohen Erlös bringt.</a:t>
            </a:r>
          </a:p>
          <a:p>
            <a:r>
              <a:rPr lang="de-DE" altLang="de-DE"/>
              <a:t>Umweltkosten fallen für den Hersteller nicht an, werden also auch nicht kalkuliert.</a:t>
            </a:r>
          </a:p>
          <a:p>
            <a:r>
              <a:rPr lang="de-DE" altLang="de-DE"/>
              <a:t>ist die angestrebte „geringe Fertigungstiefe“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500"/>
                                        <p:tgtEl>
                                          <p:spTgt spid="121859">
                                            <p:txEl>
                                              <p:pRg st="0" end="0"/>
                                            </p:txEl>
                                          </p:spTgt>
                                        </p:tgtEl>
                                      </p:cBhvr>
                                    </p:animEffect>
                                    <p:anim calcmode="lin" valueType="num">
                                      <p:cBhvr>
                                        <p:cTn id="8"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18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Effect transition="in" filter="fade">
                                      <p:cBhvr>
                                        <p:cTn id="14" dur="500"/>
                                        <p:tgtEl>
                                          <p:spTgt spid="121859">
                                            <p:txEl>
                                              <p:pRg st="1" end="1"/>
                                            </p:txEl>
                                          </p:spTgt>
                                        </p:tgtEl>
                                      </p:cBhvr>
                                    </p:animEffect>
                                    <p:anim calcmode="lin" valueType="num">
                                      <p:cBhvr>
                                        <p:cTn id="15"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218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Effect transition="in" filter="fade">
                                      <p:cBhvr>
                                        <p:cTn id="21" dur="500"/>
                                        <p:tgtEl>
                                          <p:spTgt spid="121859">
                                            <p:txEl>
                                              <p:pRg st="2" end="2"/>
                                            </p:txEl>
                                          </p:spTgt>
                                        </p:tgtEl>
                                      </p:cBhvr>
                                    </p:animEffect>
                                    <p:anim calcmode="lin" valueType="num">
                                      <p:cBhvr>
                                        <p:cTn id="22"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2185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r>
              <a:rPr lang="de-DE" altLang="de-DE"/>
              <a:t>Beispiel 2</a:t>
            </a:r>
          </a:p>
        </p:txBody>
      </p:sp>
      <p:sp>
        <p:nvSpPr>
          <p:cNvPr id="138243" name="Rectangle 3"/>
          <p:cNvSpPr>
            <a:spLocks noGrp="1" noRot="1" noChangeArrowheads="1"/>
          </p:cNvSpPr>
          <p:nvPr>
            <p:ph type="body" idx="1"/>
          </p:nvPr>
        </p:nvSpPr>
        <p:spPr>
          <a:xfrm>
            <a:off x="301625" y="1600200"/>
            <a:ext cx="8540750" cy="5068888"/>
          </a:xfrm>
        </p:spPr>
        <p:txBody>
          <a:bodyPr/>
          <a:lstStyle/>
          <a:p>
            <a:r>
              <a:rPr lang="de-DE" altLang="de-DE"/>
              <a:t>Der eben beschriebene Transport wird zunehmend teurer: Treibstoffkosten, LKW-Maut, Ökosteuer …</a:t>
            </a:r>
          </a:p>
          <a:p>
            <a:r>
              <a:rPr lang="de-DE" altLang="de-DE"/>
              <a:t>Gleichzeitig wächst der moralische Druck angesichts der Klimaentwicklung</a:t>
            </a:r>
          </a:p>
          <a:p>
            <a:r>
              <a:rPr lang="de-DE" altLang="de-DE"/>
              <a:t>Daraus erwächst die Idee: Bio-Treibstoff</a:t>
            </a:r>
          </a:p>
          <a:p>
            <a:r>
              <a:rPr lang="de-DE" altLang="de-DE"/>
              <a:t>CO</a:t>
            </a:r>
            <a:r>
              <a:rPr lang="de-DE" altLang="de-DE" baseline="-16000"/>
              <a:t>2</a:t>
            </a:r>
            <a:r>
              <a:rPr lang="de-DE" altLang="de-DE"/>
              <a:t>-neutral, hilft vielen Bauern, Geld zu verdienen, moralisch wertvoll und bietet auch Entwicklungsländern eine Perspektive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1000" fill="hold"/>
                                        <p:tgtEl>
                                          <p:spTgt spid="138242"/>
                                        </p:tgtEl>
                                        <p:attrNameLst>
                                          <p:attrName>ppt_x</p:attrName>
                                        </p:attrNameLst>
                                      </p:cBhvr>
                                      <p:tavLst>
                                        <p:tav tm="0">
                                          <p:val>
                                            <p:strVal val="#ppt_x-.2"/>
                                          </p:val>
                                        </p:tav>
                                        <p:tav tm="100000">
                                          <p:val>
                                            <p:strVal val="#ppt_x"/>
                                          </p:val>
                                        </p:tav>
                                      </p:tavLst>
                                    </p:anim>
                                    <p:anim calcmode="lin" valueType="num">
                                      <p:cBhvr>
                                        <p:cTn id="8" dur="1000" fill="hold"/>
                                        <p:tgtEl>
                                          <p:spTgt spid="138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824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38243">
                                            <p:txEl>
                                              <p:pRg st="0" end="0"/>
                                            </p:txEl>
                                          </p:spTgt>
                                        </p:tgtEl>
                                        <p:attrNameLst>
                                          <p:attrName>style.visibility</p:attrName>
                                        </p:attrNameLst>
                                      </p:cBhvr>
                                      <p:to>
                                        <p:strVal val="visible"/>
                                      </p:to>
                                    </p:set>
                                    <p:animEffect transition="in" filter="fade">
                                      <p:cBhvr>
                                        <p:cTn id="13" dur="500"/>
                                        <p:tgtEl>
                                          <p:spTgt spid="138243">
                                            <p:txEl>
                                              <p:pRg st="0" end="0"/>
                                            </p:txEl>
                                          </p:spTgt>
                                        </p:tgtEl>
                                      </p:cBhvr>
                                    </p:animEffect>
                                    <p:anim calcmode="lin" valueType="num">
                                      <p:cBhvr>
                                        <p:cTn id="14" dur="5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382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38243">
                                            <p:txEl>
                                              <p:pRg st="1" end="1"/>
                                            </p:txEl>
                                          </p:spTgt>
                                        </p:tgtEl>
                                        <p:attrNameLst>
                                          <p:attrName>style.visibility</p:attrName>
                                        </p:attrNameLst>
                                      </p:cBhvr>
                                      <p:to>
                                        <p:strVal val="visible"/>
                                      </p:to>
                                    </p:set>
                                    <p:animEffect transition="in" filter="fade">
                                      <p:cBhvr>
                                        <p:cTn id="20" dur="500"/>
                                        <p:tgtEl>
                                          <p:spTgt spid="138243">
                                            <p:txEl>
                                              <p:pRg st="1" end="1"/>
                                            </p:txEl>
                                          </p:spTgt>
                                        </p:tgtEl>
                                      </p:cBhvr>
                                    </p:animEffect>
                                    <p:anim calcmode="lin" valueType="num">
                                      <p:cBhvr>
                                        <p:cTn id="21" dur="500" fill="hold"/>
                                        <p:tgtEl>
                                          <p:spTgt spid="13824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3824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38243">
                                            <p:txEl>
                                              <p:pRg st="2" end="2"/>
                                            </p:txEl>
                                          </p:spTgt>
                                        </p:tgtEl>
                                        <p:attrNameLst>
                                          <p:attrName>style.visibility</p:attrName>
                                        </p:attrNameLst>
                                      </p:cBhvr>
                                      <p:to>
                                        <p:strVal val="visible"/>
                                      </p:to>
                                    </p:set>
                                    <p:animEffect transition="in" filter="fade">
                                      <p:cBhvr>
                                        <p:cTn id="27" dur="500"/>
                                        <p:tgtEl>
                                          <p:spTgt spid="138243">
                                            <p:txEl>
                                              <p:pRg st="2" end="2"/>
                                            </p:txEl>
                                          </p:spTgt>
                                        </p:tgtEl>
                                      </p:cBhvr>
                                    </p:animEffect>
                                    <p:anim calcmode="lin" valueType="num">
                                      <p:cBhvr>
                                        <p:cTn id="28" dur="500" fill="hold"/>
                                        <p:tgtEl>
                                          <p:spTgt spid="13824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3824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138243">
                                            <p:txEl>
                                              <p:pRg st="3" end="3"/>
                                            </p:txEl>
                                          </p:spTgt>
                                        </p:tgtEl>
                                        <p:attrNameLst>
                                          <p:attrName>style.visibility</p:attrName>
                                        </p:attrNameLst>
                                      </p:cBhvr>
                                      <p:to>
                                        <p:strVal val="visible"/>
                                      </p:to>
                                    </p:set>
                                    <p:animEffect transition="in" filter="fade">
                                      <p:cBhvr>
                                        <p:cTn id="34" dur="500"/>
                                        <p:tgtEl>
                                          <p:spTgt spid="138243">
                                            <p:txEl>
                                              <p:pRg st="3" end="3"/>
                                            </p:txEl>
                                          </p:spTgt>
                                        </p:tgtEl>
                                      </p:cBhvr>
                                    </p:animEffect>
                                    <p:anim calcmode="lin" valueType="num">
                                      <p:cBhvr>
                                        <p:cTn id="35" dur="500" fill="hold"/>
                                        <p:tgtEl>
                                          <p:spTgt spid="13824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3824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r>
              <a:rPr lang="de-DE" altLang="de-DE"/>
              <a:t>Beispiel 2</a:t>
            </a:r>
          </a:p>
        </p:txBody>
      </p:sp>
      <p:sp>
        <p:nvSpPr>
          <p:cNvPr id="139268" name="Rectangle 4"/>
          <p:cNvSpPr>
            <a:spLocks noGrp="1" noRot="1" noChangeArrowheads="1"/>
          </p:cNvSpPr>
          <p:nvPr>
            <p:ph type="body" sz="half" idx="1"/>
          </p:nvPr>
        </p:nvSpPr>
        <p:spPr>
          <a:xfrm>
            <a:off x="301625" y="1600200"/>
            <a:ext cx="8662988" cy="5257800"/>
          </a:xfrm>
        </p:spPr>
        <p:txBody>
          <a:bodyPr/>
          <a:lstStyle/>
          <a:p>
            <a:r>
              <a:rPr lang="de-DE" altLang="de-DE" sz="2800"/>
              <a:t>beispielsweise Brasilien</a:t>
            </a:r>
          </a:p>
          <a:p>
            <a:r>
              <a:rPr lang="de-DE" altLang="de-DE" sz="2800"/>
              <a:t>geeignetes Klima, viel Land</a:t>
            </a:r>
          </a:p>
          <a:p>
            <a:r>
              <a:rPr lang="de-DE" altLang="de-DE" sz="2800"/>
              <a:t>bisher: vor allem Bioalkohol</a:t>
            </a:r>
          </a:p>
          <a:p>
            <a:r>
              <a:rPr lang="de-DE" altLang="de-DE" sz="2800"/>
              <a:t>bis April 284 Mio l Bioalkohol </a:t>
            </a:r>
            <a:br>
              <a:rPr lang="de-DE" altLang="de-DE" sz="2800"/>
            </a:br>
            <a:r>
              <a:rPr lang="de-DE" altLang="de-DE" sz="2800"/>
              <a:t>exportiert im Vergleich zu </a:t>
            </a:r>
            <a:br>
              <a:rPr lang="de-DE" altLang="de-DE" sz="2800"/>
            </a:br>
            <a:r>
              <a:rPr lang="de-DE" altLang="de-DE" sz="2800"/>
              <a:t>144 Mio l im ganzen Jahr 2006</a:t>
            </a:r>
          </a:p>
          <a:p>
            <a:r>
              <a:rPr lang="de-DE" altLang="de-DE" sz="2800"/>
              <a:t>bereits in den 1970er Jahren </a:t>
            </a:r>
            <a:br>
              <a:rPr lang="de-DE" altLang="de-DE" sz="2800"/>
            </a:br>
            <a:r>
              <a:rPr lang="de-DE" altLang="de-DE" sz="2800"/>
              <a:t>wurde versucht, Erdöl durch </a:t>
            </a:r>
            <a:br>
              <a:rPr lang="de-DE" altLang="de-DE" sz="2800"/>
            </a:br>
            <a:r>
              <a:rPr lang="de-DE" altLang="de-DE" sz="2800"/>
              <a:t>Bioalkohol zumindest teilweise zu substituieren</a:t>
            </a:r>
          </a:p>
          <a:p>
            <a:r>
              <a:rPr lang="de-DE" altLang="de-DE" sz="2800"/>
              <a:t>Es gibt dafür eine starke Agrarlobby</a:t>
            </a:r>
          </a:p>
        </p:txBody>
      </p:sp>
      <p:pic>
        <p:nvPicPr>
          <p:cNvPr id="139275" name="Picture 11" descr="Zuckerrohrlastwagen-in-Brasilien-mit-Alkoholfabrik-im-Hintergrun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07063" y="1700213"/>
            <a:ext cx="3436937" cy="3436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animEffect transition="in" filter="fade">
                                      <p:cBhvr>
                                        <p:cTn id="7" dur="500"/>
                                        <p:tgtEl>
                                          <p:spTgt spid="139268">
                                            <p:txEl>
                                              <p:pRg st="0" end="0"/>
                                            </p:txEl>
                                          </p:spTgt>
                                        </p:tgtEl>
                                      </p:cBhvr>
                                    </p:animEffect>
                                    <p:anim calcmode="lin" valueType="num">
                                      <p:cBhvr>
                                        <p:cTn id="8" dur="500" fill="hold"/>
                                        <p:tgtEl>
                                          <p:spTgt spid="13926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9268">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139275">
                                            <p:bg/>
                                          </p:spTgt>
                                        </p:tgtEl>
                                        <p:attrNameLst>
                                          <p:attrName>style.visibility</p:attrName>
                                        </p:attrNameLst>
                                      </p:cBhvr>
                                      <p:to>
                                        <p:strVal val="visible"/>
                                      </p:to>
                                    </p:set>
                                    <p:animEffect transition="in" filter="fade">
                                      <p:cBhvr>
                                        <p:cTn id="13" dur="500"/>
                                        <p:tgtEl>
                                          <p:spTgt spid="139275">
                                            <p:bg/>
                                          </p:spTgt>
                                        </p:tgtEl>
                                      </p:cBhvr>
                                    </p:animEffect>
                                    <p:anim calcmode="lin" valueType="num">
                                      <p:cBhvr>
                                        <p:cTn id="14" dur="500" fill="hold"/>
                                        <p:tgtEl>
                                          <p:spTgt spid="139275">
                                            <p:bg/>
                                          </p:spTgt>
                                        </p:tgtEl>
                                        <p:attrNameLst>
                                          <p:attrName>ppt_x</p:attrName>
                                        </p:attrNameLst>
                                      </p:cBhvr>
                                      <p:tavLst>
                                        <p:tav tm="0">
                                          <p:val>
                                            <p:strVal val="#ppt_x"/>
                                          </p:val>
                                        </p:tav>
                                        <p:tav tm="100000">
                                          <p:val>
                                            <p:strVal val="#ppt_x"/>
                                          </p:val>
                                        </p:tav>
                                      </p:tavLst>
                                    </p:anim>
                                    <p:anim calcmode="lin" valueType="num">
                                      <p:cBhvr>
                                        <p:cTn id="15" dur="500" fill="hold"/>
                                        <p:tgtEl>
                                          <p:spTgt spid="139275">
                                            <p:bg/>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39268">
                                            <p:txEl>
                                              <p:pRg st="1" end="1"/>
                                            </p:txEl>
                                          </p:spTgt>
                                        </p:tgtEl>
                                        <p:attrNameLst>
                                          <p:attrName>style.visibility</p:attrName>
                                        </p:attrNameLst>
                                      </p:cBhvr>
                                      <p:to>
                                        <p:strVal val="visible"/>
                                      </p:to>
                                    </p:set>
                                    <p:animEffect transition="in" filter="fade">
                                      <p:cBhvr>
                                        <p:cTn id="20" dur="500"/>
                                        <p:tgtEl>
                                          <p:spTgt spid="139268">
                                            <p:txEl>
                                              <p:pRg st="1" end="1"/>
                                            </p:txEl>
                                          </p:spTgt>
                                        </p:tgtEl>
                                      </p:cBhvr>
                                    </p:animEffect>
                                    <p:anim calcmode="lin" valueType="num">
                                      <p:cBhvr>
                                        <p:cTn id="21" dur="500" fill="hold"/>
                                        <p:tgtEl>
                                          <p:spTgt spid="139268">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39268">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39268">
                                            <p:txEl>
                                              <p:pRg st="2" end="2"/>
                                            </p:txEl>
                                          </p:spTgt>
                                        </p:tgtEl>
                                        <p:attrNameLst>
                                          <p:attrName>style.visibility</p:attrName>
                                        </p:attrNameLst>
                                      </p:cBhvr>
                                      <p:to>
                                        <p:strVal val="visible"/>
                                      </p:to>
                                    </p:set>
                                    <p:animEffect transition="in" filter="fade">
                                      <p:cBhvr>
                                        <p:cTn id="27" dur="500"/>
                                        <p:tgtEl>
                                          <p:spTgt spid="139268">
                                            <p:txEl>
                                              <p:pRg st="2" end="2"/>
                                            </p:txEl>
                                          </p:spTgt>
                                        </p:tgtEl>
                                      </p:cBhvr>
                                    </p:animEffect>
                                    <p:anim calcmode="lin" valueType="num">
                                      <p:cBhvr>
                                        <p:cTn id="28" dur="500" fill="hold"/>
                                        <p:tgtEl>
                                          <p:spTgt spid="139268">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39268">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139268">
                                            <p:txEl>
                                              <p:pRg st="3" end="3"/>
                                            </p:txEl>
                                          </p:spTgt>
                                        </p:tgtEl>
                                        <p:attrNameLst>
                                          <p:attrName>style.visibility</p:attrName>
                                        </p:attrNameLst>
                                      </p:cBhvr>
                                      <p:to>
                                        <p:strVal val="visible"/>
                                      </p:to>
                                    </p:set>
                                    <p:animEffect transition="in" filter="fade">
                                      <p:cBhvr>
                                        <p:cTn id="34" dur="500"/>
                                        <p:tgtEl>
                                          <p:spTgt spid="139268">
                                            <p:txEl>
                                              <p:pRg st="3" end="3"/>
                                            </p:txEl>
                                          </p:spTgt>
                                        </p:tgtEl>
                                      </p:cBhvr>
                                    </p:animEffect>
                                    <p:anim calcmode="lin" valueType="num">
                                      <p:cBhvr>
                                        <p:cTn id="35" dur="500" fill="hold"/>
                                        <p:tgtEl>
                                          <p:spTgt spid="139268">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39268">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139268">
                                            <p:txEl>
                                              <p:pRg st="4" end="4"/>
                                            </p:txEl>
                                          </p:spTgt>
                                        </p:tgtEl>
                                        <p:attrNameLst>
                                          <p:attrName>style.visibility</p:attrName>
                                        </p:attrNameLst>
                                      </p:cBhvr>
                                      <p:to>
                                        <p:strVal val="visible"/>
                                      </p:to>
                                    </p:set>
                                    <p:animEffect transition="in" filter="fade">
                                      <p:cBhvr>
                                        <p:cTn id="41" dur="500"/>
                                        <p:tgtEl>
                                          <p:spTgt spid="139268">
                                            <p:txEl>
                                              <p:pRg st="4" end="4"/>
                                            </p:txEl>
                                          </p:spTgt>
                                        </p:tgtEl>
                                      </p:cBhvr>
                                    </p:animEffect>
                                    <p:anim calcmode="lin" valueType="num">
                                      <p:cBhvr>
                                        <p:cTn id="42" dur="500" fill="hold"/>
                                        <p:tgtEl>
                                          <p:spTgt spid="139268">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139268">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4" presetClass="entr" presetSubtype="0" fill="hold" grpId="0" nodeType="clickEffect">
                                  <p:stCondLst>
                                    <p:cond delay="0"/>
                                  </p:stCondLst>
                                  <p:childTnLst>
                                    <p:set>
                                      <p:cBhvr>
                                        <p:cTn id="47" dur="1" fill="hold">
                                          <p:stCondLst>
                                            <p:cond delay="0"/>
                                          </p:stCondLst>
                                        </p:cTn>
                                        <p:tgtEl>
                                          <p:spTgt spid="139268">
                                            <p:txEl>
                                              <p:pRg st="5" end="5"/>
                                            </p:txEl>
                                          </p:spTgt>
                                        </p:tgtEl>
                                        <p:attrNameLst>
                                          <p:attrName>style.visibility</p:attrName>
                                        </p:attrNameLst>
                                      </p:cBhvr>
                                      <p:to>
                                        <p:strVal val="visible"/>
                                      </p:to>
                                    </p:set>
                                    <p:animEffect transition="in" filter="fade">
                                      <p:cBhvr>
                                        <p:cTn id="48" dur="500"/>
                                        <p:tgtEl>
                                          <p:spTgt spid="139268">
                                            <p:txEl>
                                              <p:pRg st="5" end="5"/>
                                            </p:txEl>
                                          </p:spTgt>
                                        </p:tgtEl>
                                      </p:cBhvr>
                                    </p:animEffect>
                                    <p:anim calcmode="lin" valueType="num">
                                      <p:cBhvr>
                                        <p:cTn id="49" dur="500" fill="hold"/>
                                        <p:tgtEl>
                                          <p:spTgt spid="139268">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139268">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uiExpand="1" build="p"/>
      <p:bldP spid="13927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r>
              <a:rPr lang="de-DE" altLang="de-DE"/>
              <a:t>Beispiel 2</a:t>
            </a:r>
          </a:p>
        </p:txBody>
      </p:sp>
      <p:sp>
        <p:nvSpPr>
          <p:cNvPr id="144388" name="Rectangle 4"/>
          <p:cNvSpPr>
            <a:spLocks noGrp="1" noRot="1" noChangeArrowheads="1"/>
          </p:cNvSpPr>
          <p:nvPr>
            <p:ph type="body" sz="half" idx="1"/>
          </p:nvPr>
        </p:nvSpPr>
        <p:spPr>
          <a:xfrm>
            <a:off x="301625" y="1600200"/>
            <a:ext cx="4194175" cy="5068888"/>
          </a:xfrm>
        </p:spPr>
        <p:txBody>
          <a:bodyPr/>
          <a:lstStyle/>
          <a:p>
            <a:r>
              <a:rPr lang="de-DE" altLang="de-DE" sz="2800"/>
              <a:t>Die Idee der Regierung Lula: Kleinbauern produzieren Rizinusöl und Palmöl</a:t>
            </a:r>
          </a:p>
          <a:p>
            <a:r>
              <a:rPr lang="de-DE" altLang="de-DE" sz="2800"/>
              <a:t>Problem: vor allem durch fehlende Infrastruktur „rechnet sich das nicht“</a:t>
            </a:r>
          </a:p>
          <a:p>
            <a:r>
              <a:rPr lang="de-DE" altLang="de-DE" sz="2800"/>
              <a:t>An Export ist gleich gar nicht zu denken …</a:t>
            </a:r>
          </a:p>
        </p:txBody>
      </p:sp>
      <p:pic>
        <p:nvPicPr>
          <p:cNvPr id="144394" name="Picture 10" descr="rizinus"/>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48263" y="1557338"/>
            <a:ext cx="3744912" cy="3617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392" name="Picture 8" descr="palme"/>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0" y="3789363"/>
            <a:ext cx="3744913" cy="281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fade">
                                      <p:cBhvr>
                                        <p:cTn id="7" dur="500"/>
                                        <p:tgtEl>
                                          <p:spTgt spid="144388">
                                            <p:txEl>
                                              <p:pRg st="0" end="0"/>
                                            </p:txEl>
                                          </p:spTgt>
                                        </p:tgtEl>
                                      </p:cBhvr>
                                    </p:animEffect>
                                    <p:anim calcmode="lin" valueType="num">
                                      <p:cBhvr>
                                        <p:cTn id="8" dur="500" fill="hold"/>
                                        <p:tgtEl>
                                          <p:spTgt spid="14438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4388">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144394">
                                            <p:bg/>
                                          </p:spTgt>
                                        </p:tgtEl>
                                        <p:attrNameLst>
                                          <p:attrName>style.visibility</p:attrName>
                                        </p:attrNameLst>
                                      </p:cBhvr>
                                      <p:to>
                                        <p:strVal val="visible"/>
                                      </p:to>
                                    </p:set>
                                    <p:animEffect transition="in" filter="fade">
                                      <p:cBhvr>
                                        <p:cTn id="13" dur="500"/>
                                        <p:tgtEl>
                                          <p:spTgt spid="144394">
                                            <p:bg/>
                                          </p:spTgt>
                                        </p:tgtEl>
                                      </p:cBhvr>
                                    </p:animEffect>
                                    <p:anim calcmode="lin" valueType="num">
                                      <p:cBhvr>
                                        <p:cTn id="14" dur="500" fill="hold"/>
                                        <p:tgtEl>
                                          <p:spTgt spid="144394">
                                            <p:bg/>
                                          </p:spTgt>
                                        </p:tgtEl>
                                        <p:attrNameLst>
                                          <p:attrName>ppt_x</p:attrName>
                                        </p:attrNameLst>
                                      </p:cBhvr>
                                      <p:tavLst>
                                        <p:tav tm="0">
                                          <p:val>
                                            <p:strVal val="#ppt_x"/>
                                          </p:val>
                                        </p:tav>
                                        <p:tav tm="100000">
                                          <p:val>
                                            <p:strVal val="#ppt_x"/>
                                          </p:val>
                                        </p:tav>
                                      </p:tavLst>
                                    </p:anim>
                                    <p:anim calcmode="lin" valueType="num">
                                      <p:cBhvr>
                                        <p:cTn id="15" dur="500" fill="hold"/>
                                        <p:tgtEl>
                                          <p:spTgt spid="144394">
                                            <p:bg/>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000"/>
                            </p:stCondLst>
                            <p:childTnLst>
                              <p:par>
                                <p:cTn id="17" presetID="44" presetClass="entr" presetSubtype="0" fill="hold" grpId="0" nodeType="afterEffect">
                                  <p:stCondLst>
                                    <p:cond delay="0"/>
                                  </p:stCondLst>
                                  <p:childTnLst>
                                    <p:set>
                                      <p:cBhvr>
                                        <p:cTn id="18" dur="1" fill="hold">
                                          <p:stCondLst>
                                            <p:cond delay="0"/>
                                          </p:stCondLst>
                                        </p:cTn>
                                        <p:tgtEl>
                                          <p:spTgt spid="144392">
                                            <p:bg/>
                                          </p:spTgt>
                                        </p:tgtEl>
                                        <p:attrNameLst>
                                          <p:attrName>style.visibility</p:attrName>
                                        </p:attrNameLst>
                                      </p:cBhvr>
                                      <p:to>
                                        <p:strVal val="visible"/>
                                      </p:to>
                                    </p:set>
                                    <p:animEffect transition="in" filter="fade">
                                      <p:cBhvr>
                                        <p:cTn id="19" dur="500"/>
                                        <p:tgtEl>
                                          <p:spTgt spid="144392">
                                            <p:bg/>
                                          </p:spTgt>
                                        </p:tgtEl>
                                      </p:cBhvr>
                                    </p:animEffect>
                                    <p:anim calcmode="lin" valueType="num">
                                      <p:cBhvr>
                                        <p:cTn id="20" dur="500" fill="hold"/>
                                        <p:tgtEl>
                                          <p:spTgt spid="144392">
                                            <p:bg/>
                                          </p:spTgt>
                                        </p:tgtEl>
                                        <p:attrNameLst>
                                          <p:attrName>ppt_x</p:attrName>
                                        </p:attrNameLst>
                                      </p:cBhvr>
                                      <p:tavLst>
                                        <p:tav tm="0">
                                          <p:val>
                                            <p:strVal val="#ppt_x"/>
                                          </p:val>
                                        </p:tav>
                                        <p:tav tm="100000">
                                          <p:val>
                                            <p:strVal val="#ppt_x"/>
                                          </p:val>
                                        </p:tav>
                                      </p:tavLst>
                                    </p:anim>
                                    <p:anim calcmode="lin" valueType="num">
                                      <p:cBhvr>
                                        <p:cTn id="21" dur="500" fill="hold"/>
                                        <p:tgtEl>
                                          <p:spTgt spid="144392">
                                            <p:bg/>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144388">
                                            <p:txEl>
                                              <p:pRg st="1" end="1"/>
                                            </p:txEl>
                                          </p:spTgt>
                                        </p:tgtEl>
                                        <p:attrNameLst>
                                          <p:attrName>style.visibility</p:attrName>
                                        </p:attrNameLst>
                                      </p:cBhvr>
                                      <p:to>
                                        <p:strVal val="visible"/>
                                      </p:to>
                                    </p:set>
                                    <p:animEffect transition="in" filter="fade">
                                      <p:cBhvr>
                                        <p:cTn id="26" dur="500"/>
                                        <p:tgtEl>
                                          <p:spTgt spid="144388">
                                            <p:txEl>
                                              <p:pRg st="1" end="1"/>
                                            </p:txEl>
                                          </p:spTgt>
                                        </p:tgtEl>
                                      </p:cBhvr>
                                    </p:animEffect>
                                    <p:anim calcmode="lin" valueType="num">
                                      <p:cBhvr>
                                        <p:cTn id="27" dur="500" fill="hold"/>
                                        <p:tgtEl>
                                          <p:spTgt spid="144388">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44388">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144388">
                                            <p:txEl>
                                              <p:pRg st="2" end="2"/>
                                            </p:txEl>
                                          </p:spTgt>
                                        </p:tgtEl>
                                        <p:attrNameLst>
                                          <p:attrName>style.visibility</p:attrName>
                                        </p:attrNameLst>
                                      </p:cBhvr>
                                      <p:to>
                                        <p:strVal val="visible"/>
                                      </p:to>
                                    </p:set>
                                    <p:animEffect transition="in" filter="fade">
                                      <p:cBhvr>
                                        <p:cTn id="33" dur="500"/>
                                        <p:tgtEl>
                                          <p:spTgt spid="144388">
                                            <p:txEl>
                                              <p:pRg st="2" end="2"/>
                                            </p:txEl>
                                          </p:spTgt>
                                        </p:tgtEl>
                                      </p:cBhvr>
                                    </p:animEffect>
                                    <p:anim calcmode="lin" valueType="num">
                                      <p:cBhvr>
                                        <p:cTn id="34" dur="500" fill="hold"/>
                                        <p:tgtEl>
                                          <p:spTgt spid="144388">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44388">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uiExpand="1" build="p"/>
      <p:bldP spid="144394" grpId="0" build="p"/>
      <p:bldP spid="14439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r>
              <a:rPr lang="de-DE" altLang="de-DE"/>
              <a:t>Momentaufnahmen</a:t>
            </a:r>
          </a:p>
        </p:txBody>
      </p:sp>
      <p:sp>
        <p:nvSpPr>
          <p:cNvPr id="105475" name="Rectangle 3"/>
          <p:cNvSpPr>
            <a:spLocks noGrp="1" noRot="1" noChangeArrowheads="1"/>
          </p:cNvSpPr>
          <p:nvPr>
            <p:ph type="body" sz="half" idx="1"/>
          </p:nvPr>
        </p:nvSpPr>
        <p:spPr>
          <a:xfrm>
            <a:off x="301625" y="1600200"/>
            <a:ext cx="3262313" cy="5068888"/>
          </a:xfrm>
        </p:spPr>
        <p:txBody>
          <a:bodyPr/>
          <a:lstStyle/>
          <a:p>
            <a:r>
              <a:rPr lang="de-DE" altLang="de-DE" sz="2800"/>
              <a:t>Wir meinen, die Sommer werden wärmer und Schnee wird zur Mangelware</a:t>
            </a:r>
          </a:p>
          <a:p>
            <a:r>
              <a:rPr lang="de-DE" altLang="de-DE" sz="2800"/>
              <a:t>Dürre breitet sich vor allem in Südeuropa zunehmend aus</a:t>
            </a:r>
          </a:p>
        </p:txBody>
      </p:sp>
      <p:pic>
        <p:nvPicPr>
          <p:cNvPr id="105478" name="Picture 6" descr="HBMjjLZo_Pxgen_r_311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773238"/>
            <a:ext cx="3430588" cy="4884737"/>
          </a:xfrm>
          <a:prstGeom prst="rect">
            <a:avLst/>
          </a:prstGeom>
          <a:noFill/>
          <a:extLst>
            <a:ext uri="{909E8E84-426E-40DD-AFC4-6F175D3DCCD1}">
              <a14:hiddenFill xmlns:a14="http://schemas.microsoft.com/office/drawing/2010/main">
                <a:solidFill>
                  <a:srgbClr val="FFFFFF"/>
                </a:solidFill>
              </a14:hiddenFill>
            </a:ext>
          </a:extLst>
        </p:spPr>
      </p:pic>
      <p:pic>
        <p:nvPicPr>
          <p:cNvPr id="105477" name="Picture 5" descr="duerr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35375" y="1700213"/>
            <a:ext cx="5275263" cy="3957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1000" fill="hold"/>
                                        <p:tgtEl>
                                          <p:spTgt spid="105474"/>
                                        </p:tgtEl>
                                        <p:attrNameLst>
                                          <p:attrName>ppt_x</p:attrName>
                                        </p:attrNameLst>
                                      </p:cBhvr>
                                      <p:tavLst>
                                        <p:tav tm="0">
                                          <p:val>
                                            <p:strVal val="#ppt_x-.2"/>
                                          </p:val>
                                        </p:tav>
                                        <p:tav tm="100000">
                                          <p:val>
                                            <p:strVal val="#ppt_x"/>
                                          </p:val>
                                        </p:tav>
                                      </p:tavLst>
                                    </p:anim>
                                    <p:anim calcmode="lin" valueType="num">
                                      <p:cBhvr>
                                        <p:cTn id="8" dur="1000" fill="hold"/>
                                        <p:tgtEl>
                                          <p:spTgt spid="1054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547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05475">
                                            <p:txEl>
                                              <p:pRg st="0" end="0"/>
                                            </p:txEl>
                                          </p:spTgt>
                                        </p:tgtEl>
                                        <p:attrNameLst>
                                          <p:attrName>style.visibility</p:attrName>
                                        </p:attrNameLst>
                                      </p:cBhvr>
                                      <p:to>
                                        <p:strVal val="visible"/>
                                      </p:to>
                                    </p:set>
                                    <p:animEffect transition="in" filter="fade">
                                      <p:cBhvr>
                                        <p:cTn id="13" dur="500"/>
                                        <p:tgtEl>
                                          <p:spTgt spid="105475">
                                            <p:txEl>
                                              <p:pRg st="0" end="0"/>
                                            </p:txEl>
                                          </p:spTgt>
                                        </p:tgtEl>
                                      </p:cBhvr>
                                    </p:animEffect>
                                    <p:anim calcmode="lin" valueType="num">
                                      <p:cBhvr>
                                        <p:cTn id="14"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05475">
                                            <p:txEl>
                                              <p:pRg st="0" end="0"/>
                                            </p:txEl>
                                          </p:spTgt>
                                        </p:tgtEl>
                                        <p:attrNameLst>
                                          <p:attrName>ppt_y</p:attrName>
                                        </p:attrNameLst>
                                      </p:cBhvr>
                                      <p:tavLst>
                                        <p:tav tm="0">
                                          <p:val>
                                            <p:strVal val="#ppt_y+.05"/>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05478"/>
                                        </p:tgtEl>
                                        <p:attrNameLst>
                                          <p:attrName>style.visibility</p:attrName>
                                        </p:attrNameLst>
                                      </p:cBhvr>
                                      <p:to>
                                        <p:strVal val="visible"/>
                                      </p:to>
                                    </p:set>
                                    <p:animEffect transition="in" filter="fade">
                                      <p:cBhvr>
                                        <p:cTn id="18" dur="2000"/>
                                        <p:tgtEl>
                                          <p:spTgt spid="1054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4" presetClass="entr" presetSubtype="0" fill="hold" grpId="0" nodeType="clickEffect">
                                  <p:stCondLst>
                                    <p:cond delay="0"/>
                                  </p:stCondLst>
                                  <p:childTnLst>
                                    <p:set>
                                      <p:cBhvr>
                                        <p:cTn id="22" dur="1" fill="hold">
                                          <p:stCondLst>
                                            <p:cond delay="0"/>
                                          </p:stCondLst>
                                        </p:cTn>
                                        <p:tgtEl>
                                          <p:spTgt spid="105475">
                                            <p:txEl>
                                              <p:pRg st="1" end="1"/>
                                            </p:txEl>
                                          </p:spTgt>
                                        </p:tgtEl>
                                        <p:attrNameLst>
                                          <p:attrName>style.visibility</p:attrName>
                                        </p:attrNameLst>
                                      </p:cBhvr>
                                      <p:to>
                                        <p:strVal val="visible"/>
                                      </p:to>
                                    </p:set>
                                    <p:animEffect transition="in" filter="fade">
                                      <p:cBhvr>
                                        <p:cTn id="23" dur="500"/>
                                        <p:tgtEl>
                                          <p:spTgt spid="105475">
                                            <p:txEl>
                                              <p:pRg st="1" end="1"/>
                                            </p:txEl>
                                          </p:spTgt>
                                        </p:tgtEl>
                                      </p:cBhvr>
                                    </p:animEffect>
                                    <p:anim calcmode="lin" valueType="num">
                                      <p:cBhvr>
                                        <p:cTn id="24" dur="5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05475">
                                            <p:txEl>
                                              <p:pRg st="1" end="1"/>
                                            </p:txEl>
                                          </p:spTgt>
                                        </p:tgtEl>
                                        <p:attrNameLst>
                                          <p:attrName>ppt_y</p:attrName>
                                        </p:attrNameLst>
                                      </p:cBhvr>
                                      <p:tavLst>
                                        <p:tav tm="0">
                                          <p:val>
                                            <p:strVal val="#ppt_y+.05"/>
                                          </p:val>
                                        </p:tav>
                                        <p:tav tm="100000">
                                          <p:val>
                                            <p:strVal val="#ppt_y"/>
                                          </p:val>
                                        </p:tav>
                                      </p:tavLst>
                                    </p:anim>
                                  </p:childTnLst>
                                </p:cTn>
                              </p:par>
                              <p:par>
                                <p:cTn id="26" presetID="10" presetClass="exit" presetSubtype="0" fill="hold" nodeType="withEffect">
                                  <p:stCondLst>
                                    <p:cond delay="0"/>
                                  </p:stCondLst>
                                  <p:childTnLst>
                                    <p:animEffect transition="out" filter="fade">
                                      <p:cBhvr>
                                        <p:cTn id="27" dur="2000"/>
                                        <p:tgtEl>
                                          <p:spTgt spid="105478"/>
                                        </p:tgtEl>
                                      </p:cBhvr>
                                    </p:animEffect>
                                    <p:set>
                                      <p:cBhvr>
                                        <p:cTn id="28" dur="1" fill="hold">
                                          <p:stCondLst>
                                            <p:cond delay="1999"/>
                                          </p:stCondLst>
                                        </p:cTn>
                                        <p:tgtEl>
                                          <p:spTgt spid="105478"/>
                                        </p:tgtEl>
                                        <p:attrNameLst>
                                          <p:attrName>style.visibility</p:attrName>
                                        </p:attrNameLst>
                                      </p:cBhvr>
                                      <p:to>
                                        <p:strVal val="hidden"/>
                                      </p:to>
                                    </p:set>
                                  </p:childTnLst>
                                </p:cTn>
                              </p:par>
                            </p:childTnLst>
                          </p:cTn>
                        </p:par>
                        <p:par>
                          <p:cTn id="29" fill="hold" nodeType="afterGroup">
                            <p:stCondLst>
                              <p:cond delay="2000"/>
                            </p:stCondLst>
                            <p:childTnLst>
                              <p:par>
                                <p:cTn id="30" presetID="10" presetClass="entr" presetSubtype="0" fill="hold" nodeType="afterEffect">
                                  <p:stCondLst>
                                    <p:cond delay="0"/>
                                  </p:stCondLst>
                                  <p:childTnLst>
                                    <p:set>
                                      <p:cBhvr>
                                        <p:cTn id="31" dur="1" fill="hold">
                                          <p:stCondLst>
                                            <p:cond delay="0"/>
                                          </p:stCondLst>
                                        </p:cTn>
                                        <p:tgtEl>
                                          <p:spTgt spid="105477"/>
                                        </p:tgtEl>
                                        <p:attrNameLst>
                                          <p:attrName>style.visibility</p:attrName>
                                        </p:attrNameLst>
                                      </p:cBhvr>
                                      <p:to>
                                        <p:strVal val="visible"/>
                                      </p:to>
                                    </p:set>
                                    <p:animEffect transition="in" filter="fade">
                                      <p:cBhvr>
                                        <p:cTn id="32" dur="20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r>
              <a:rPr lang="de-DE" altLang="de-DE"/>
              <a:t>Beispiel 2</a:t>
            </a:r>
          </a:p>
        </p:txBody>
      </p:sp>
      <p:sp>
        <p:nvSpPr>
          <p:cNvPr id="146436" name="Rectangle 4"/>
          <p:cNvSpPr>
            <a:spLocks noGrp="1" noRot="1" noChangeArrowheads="1"/>
          </p:cNvSpPr>
          <p:nvPr>
            <p:ph type="body" sz="half" idx="1"/>
          </p:nvPr>
        </p:nvSpPr>
        <p:spPr/>
        <p:txBody>
          <a:bodyPr/>
          <a:lstStyle/>
          <a:p>
            <a:r>
              <a:rPr lang="de-DE" altLang="de-DE" sz="2800"/>
              <a:t>Aber die Agrarlobby wittert Morgenluft: große Sojaproduzenten wollen in das Biodieselprogramm aufgenommen werden</a:t>
            </a:r>
          </a:p>
          <a:p>
            <a:r>
              <a:rPr lang="de-DE" altLang="de-DE" sz="2800"/>
              <a:t>Nur so seien die angestrebten wirtschaftlichen Ziele erreichbar</a:t>
            </a:r>
          </a:p>
        </p:txBody>
      </p:sp>
      <p:pic>
        <p:nvPicPr>
          <p:cNvPr id="146441" name="Picture 9" descr="soja01"/>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580063" y="1916113"/>
            <a:ext cx="3395662" cy="4752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6440" name="Picture 8" descr="soja"/>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87900" y="1484313"/>
            <a:ext cx="2268538" cy="302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animEffect transition="in" filter="fade">
                                      <p:cBhvr>
                                        <p:cTn id="7" dur="500"/>
                                        <p:tgtEl>
                                          <p:spTgt spid="146436">
                                            <p:txEl>
                                              <p:pRg st="0" end="0"/>
                                            </p:txEl>
                                          </p:spTgt>
                                        </p:tgtEl>
                                      </p:cBhvr>
                                    </p:animEffect>
                                    <p:anim calcmode="lin" valueType="num">
                                      <p:cBhvr>
                                        <p:cTn id="8" dur="500" fill="hold"/>
                                        <p:tgtEl>
                                          <p:spTgt spid="14643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6436">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146441">
                                            <p:bg/>
                                          </p:spTgt>
                                        </p:tgtEl>
                                        <p:attrNameLst>
                                          <p:attrName>style.visibility</p:attrName>
                                        </p:attrNameLst>
                                      </p:cBhvr>
                                      <p:to>
                                        <p:strVal val="visible"/>
                                      </p:to>
                                    </p:set>
                                    <p:animEffect transition="in" filter="fade">
                                      <p:cBhvr>
                                        <p:cTn id="13" dur="500"/>
                                        <p:tgtEl>
                                          <p:spTgt spid="146441">
                                            <p:bg/>
                                          </p:spTgt>
                                        </p:tgtEl>
                                      </p:cBhvr>
                                    </p:animEffect>
                                    <p:anim calcmode="lin" valueType="num">
                                      <p:cBhvr>
                                        <p:cTn id="14" dur="500" fill="hold"/>
                                        <p:tgtEl>
                                          <p:spTgt spid="146441">
                                            <p:bg/>
                                          </p:spTgt>
                                        </p:tgtEl>
                                        <p:attrNameLst>
                                          <p:attrName>ppt_x</p:attrName>
                                        </p:attrNameLst>
                                      </p:cBhvr>
                                      <p:tavLst>
                                        <p:tav tm="0">
                                          <p:val>
                                            <p:strVal val="#ppt_x"/>
                                          </p:val>
                                        </p:tav>
                                        <p:tav tm="100000">
                                          <p:val>
                                            <p:strVal val="#ppt_x"/>
                                          </p:val>
                                        </p:tav>
                                      </p:tavLst>
                                    </p:anim>
                                    <p:anim calcmode="lin" valueType="num">
                                      <p:cBhvr>
                                        <p:cTn id="15" dur="500" fill="hold"/>
                                        <p:tgtEl>
                                          <p:spTgt spid="146441">
                                            <p:bg/>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000"/>
                            </p:stCondLst>
                            <p:childTnLst>
                              <p:par>
                                <p:cTn id="17" presetID="44" presetClass="entr" presetSubtype="0" fill="hold" grpId="0" nodeType="afterEffect">
                                  <p:stCondLst>
                                    <p:cond delay="0"/>
                                  </p:stCondLst>
                                  <p:childTnLst>
                                    <p:set>
                                      <p:cBhvr>
                                        <p:cTn id="18" dur="1" fill="hold">
                                          <p:stCondLst>
                                            <p:cond delay="0"/>
                                          </p:stCondLst>
                                        </p:cTn>
                                        <p:tgtEl>
                                          <p:spTgt spid="146440">
                                            <p:bg/>
                                          </p:spTgt>
                                        </p:tgtEl>
                                        <p:attrNameLst>
                                          <p:attrName>style.visibility</p:attrName>
                                        </p:attrNameLst>
                                      </p:cBhvr>
                                      <p:to>
                                        <p:strVal val="visible"/>
                                      </p:to>
                                    </p:set>
                                    <p:animEffect transition="in" filter="fade">
                                      <p:cBhvr>
                                        <p:cTn id="19" dur="500"/>
                                        <p:tgtEl>
                                          <p:spTgt spid="146440">
                                            <p:bg/>
                                          </p:spTgt>
                                        </p:tgtEl>
                                      </p:cBhvr>
                                    </p:animEffect>
                                    <p:anim calcmode="lin" valueType="num">
                                      <p:cBhvr>
                                        <p:cTn id="20" dur="500" fill="hold"/>
                                        <p:tgtEl>
                                          <p:spTgt spid="146440">
                                            <p:bg/>
                                          </p:spTgt>
                                        </p:tgtEl>
                                        <p:attrNameLst>
                                          <p:attrName>ppt_x</p:attrName>
                                        </p:attrNameLst>
                                      </p:cBhvr>
                                      <p:tavLst>
                                        <p:tav tm="0">
                                          <p:val>
                                            <p:strVal val="#ppt_x"/>
                                          </p:val>
                                        </p:tav>
                                        <p:tav tm="100000">
                                          <p:val>
                                            <p:strVal val="#ppt_x"/>
                                          </p:val>
                                        </p:tav>
                                      </p:tavLst>
                                    </p:anim>
                                    <p:anim calcmode="lin" valueType="num">
                                      <p:cBhvr>
                                        <p:cTn id="21" dur="500" fill="hold"/>
                                        <p:tgtEl>
                                          <p:spTgt spid="146440">
                                            <p:bg/>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146436">
                                            <p:txEl>
                                              <p:pRg st="1" end="1"/>
                                            </p:txEl>
                                          </p:spTgt>
                                        </p:tgtEl>
                                        <p:attrNameLst>
                                          <p:attrName>style.visibility</p:attrName>
                                        </p:attrNameLst>
                                      </p:cBhvr>
                                      <p:to>
                                        <p:strVal val="visible"/>
                                      </p:to>
                                    </p:set>
                                    <p:animEffect transition="in" filter="fade">
                                      <p:cBhvr>
                                        <p:cTn id="26" dur="500"/>
                                        <p:tgtEl>
                                          <p:spTgt spid="146436">
                                            <p:txEl>
                                              <p:pRg st="1" end="1"/>
                                            </p:txEl>
                                          </p:spTgt>
                                        </p:tgtEl>
                                      </p:cBhvr>
                                    </p:animEffect>
                                    <p:anim calcmode="lin" valueType="num">
                                      <p:cBhvr>
                                        <p:cTn id="27" dur="500" fill="hold"/>
                                        <p:tgtEl>
                                          <p:spTgt spid="146436">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46436">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uiExpand="1" build="p"/>
      <p:bldP spid="146441" grpId="0" build="p"/>
      <p:bldP spid="146440"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r>
              <a:rPr lang="de-DE" altLang="de-DE"/>
              <a:t>Beispiel 2</a:t>
            </a:r>
          </a:p>
        </p:txBody>
      </p:sp>
      <p:sp>
        <p:nvSpPr>
          <p:cNvPr id="149508" name="Rectangle 4"/>
          <p:cNvSpPr>
            <a:spLocks noGrp="1" noRot="1" noChangeArrowheads="1"/>
          </p:cNvSpPr>
          <p:nvPr>
            <p:ph type="body" sz="half" idx="1"/>
          </p:nvPr>
        </p:nvSpPr>
        <p:spPr>
          <a:xfrm>
            <a:off x="0" y="1557338"/>
            <a:ext cx="3851275" cy="5184775"/>
          </a:xfrm>
        </p:spPr>
        <p:txBody>
          <a:bodyPr/>
          <a:lstStyle/>
          <a:p>
            <a:r>
              <a:rPr lang="de-DE" altLang="de-DE" sz="2800"/>
              <a:t>USA, Europa unterstützen diese Vorhaben, weil sich nach Kyoto-Protokoll Investitionen in die Biotreibstoff-Produktion auf die eigene CO</a:t>
            </a:r>
            <a:r>
              <a:rPr lang="de-DE" altLang="de-DE" sz="2800" baseline="-16000"/>
              <a:t>2</a:t>
            </a:r>
            <a:r>
              <a:rPr lang="de-DE" altLang="de-DE" sz="2800"/>
              <a:t>-Emission anrechnen lassen …</a:t>
            </a:r>
          </a:p>
          <a:p>
            <a:r>
              <a:rPr lang="de-DE" altLang="de-DE" sz="2800">
                <a:effectLst/>
              </a:rPr>
              <a:t>Ergebnis: degradierter Urwald</a:t>
            </a:r>
          </a:p>
        </p:txBody>
      </p:sp>
      <p:pic>
        <p:nvPicPr>
          <p:cNvPr id="149511" name="Picture 7" descr="degradierter_Urwal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24300" y="1628775"/>
            <a:ext cx="5219700" cy="3916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fade">
                                      <p:cBhvr>
                                        <p:cTn id="7" dur="500"/>
                                        <p:tgtEl>
                                          <p:spTgt spid="149508">
                                            <p:txEl>
                                              <p:pRg st="0" end="0"/>
                                            </p:txEl>
                                          </p:spTgt>
                                        </p:tgtEl>
                                      </p:cBhvr>
                                    </p:animEffect>
                                    <p:anim calcmode="lin" valueType="num">
                                      <p:cBhvr>
                                        <p:cTn id="8" dur="500" fill="hold"/>
                                        <p:tgtEl>
                                          <p:spTgt spid="14950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950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49508">
                                            <p:txEl>
                                              <p:pRg st="1" end="1"/>
                                            </p:txEl>
                                          </p:spTgt>
                                        </p:tgtEl>
                                        <p:attrNameLst>
                                          <p:attrName>style.visibility</p:attrName>
                                        </p:attrNameLst>
                                      </p:cBhvr>
                                      <p:to>
                                        <p:strVal val="visible"/>
                                      </p:to>
                                    </p:set>
                                    <p:animEffect transition="in" filter="fade">
                                      <p:cBhvr>
                                        <p:cTn id="14" dur="500"/>
                                        <p:tgtEl>
                                          <p:spTgt spid="149508">
                                            <p:txEl>
                                              <p:pRg st="1" end="1"/>
                                            </p:txEl>
                                          </p:spTgt>
                                        </p:tgtEl>
                                      </p:cBhvr>
                                    </p:animEffect>
                                    <p:anim calcmode="lin" valueType="num">
                                      <p:cBhvr>
                                        <p:cTn id="15" dur="500" fill="hold"/>
                                        <p:tgtEl>
                                          <p:spTgt spid="14950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49508">
                                            <p:txEl>
                                              <p:pRg st="1" end="1"/>
                                            </p:txEl>
                                          </p:spTgt>
                                        </p:tgtEl>
                                        <p:attrNameLst>
                                          <p:attrName>ppt_y</p:attrName>
                                        </p:attrNameLst>
                                      </p:cBhvr>
                                      <p:tavLst>
                                        <p:tav tm="0">
                                          <p:val>
                                            <p:strVal val="#ppt_y+.05"/>
                                          </p:val>
                                        </p:tav>
                                        <p:tav tm="100000">
                                          <p:val>
                                            <p:strVal val="#ppt_y"/>
                                          </p:val>
                                        </p:tav>
                                      </p:tavLst>
                                    </p:anim>
                                  </p:childTnLst>
                                </p:cTn>
                              </p:par>
                            </p:childTnLst>
                          </p:cTn>
                        </p:par>
                        <p:par>
                          <p:cTn id="17" fill="hold" nodeType="afterGroup">
                            <p:stCondLst>
                              <p:cond delay="500"/>
                            </p:stCondLst>
                            <p:childTnLst>
                              <p:par>
                                <p:cTn id="18" presetID="44" presetClass="entr" presetSubtype="0" fill="hold" grpId="0" nodeType="afterEffect">
                                  <p:stCondLst>
                                    <p:cond delay="0"/>
                                  </p:stCondLst>
                                  <p:childTnLst>
                                    <p:set>
                                      <p:cBhvr>
                                        <p:cTn id="19" dur="1" fill="hold">
                                          <p:stCondLst>
                                            <p:cond delay="0"/>
                                          </p:stCondLst>
                                        </p:cTn>
                                        <p:tgtEl>
                                          <p:spTgt spid="149511">
                                            <p:bg/>
                                          </p:spTgt>
                                        </p:tgtEl>
                                        <p:attrNameLst>
                                          <p:attrName>style.visibility</p:attrName>
                                        </p:attrNameLst>
                                      </p:cBhvr>
                                      <p:to>
                                        <p:strVal val="visible"/>
                                      </p:to>
                                    </p:set>
                                    <p:animEffect transition="in" filter="fade">
                                      <p:cBhvr>
                                        <p:cTn id="20" dur="500"/>
                                        <p:tgtEl>
                                          <p:spTgt spid="149511">
                                            <p:bg/>
                                          </p:spTgt>
                                        </p:tgtEl>
                                      </p:cBhvr>
                                    </p:animEffect>
                                    <p:anim calcmode="lin" valueType="num">
                                      <p:cBhvr>
                                        <p:cTn id="21" dur="500" fill="hold"/>
                                        <p:tgtEl>
                                          <p:spTgt spid="149511">
                                            <p:bg/>
                                          </p:spTgt>
                                        </p:tgtEl>
                                        <p:attrNameLst>
                                          <p:attrName>ppt_x</p:attrName>
                                        </p:attrNameLst>
                                      </p:cBhvr>
                                      <p:tavLst>
                                        <p:tav tm="0">
                                          <p:val>
                                            <p:strVal val="#ppt_x"/>
                                          </p:val>
                                        </p:tav>
                                        <p:tav tm="100000">
                                          <p:val>
                                            <p:strVal val="#ppt_x"/>
                                          </p:val>
                                        </p:tav>
                                      </p:tavLst>
                                    </p:anim>
                                    <p:anim calcmode="lin" valueType="num">
                                      <p:cBhvr>
                                        <p:cTn id="22" dur="500" fill="hold"/>
                                        <p:tgtEl>
                                          <p:spTgt spid="149511">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uiExpand="1" build="p"/>
      <p:bldP spid="14951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r>
              <a:rPr lang="de-DE" altLang="de-DE"/>
              <a:t>Beispiel 2</a:t>
            </a:r>
          </a:p>
        </p:txBody>
      </p:sp>
      <p:pic>
        <p:nvPicPr>
          <p:cNvPr id="153606" name="Picture 6" descr="sojafläche in Argentinien"/>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484313"/>
            <a:ext cx="8137525" cy="5195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08" name="Text Box 8"/>
          <p:cNvSpPr txBox="1">
            <a:spLocks noChangeArrowheads="1"/>
          </p:cNvSpPr>
          <p:nvPr/>
        </p:nvSpPr>
        <p:spPr bwMode="auto">
          <a:xfrm>
            <a:off x="900113" y="1989138"/>
            <a:ext cx="7265987"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5400" b="1">
                <a:solidFill>
                  <a:srgbClr val="FF6600"/>
                </a:solidFill>
                <a:effectLst>
                  <a:outerShdw blurRad="38100" dist="38100" dir="2700000" algn="tl">
                    <a:srgbClr val="000000"/>
                  </a:outerShdw>
                </a:effectLst>
              </a:rPr>
              <a:t>Inwiefern soll diese Brandrodung für ein Sojafeld </a:t>
            </a:r>
            <a:br>
              <a:rPr lang="de-DE" altLang="de-DE" sz="5400" b="1">
                <a:solidFill>
                  <a:srgbClr val="FF6600"/>
                </a:solidFill>
                <a:effectLst>
                  <a:outerShdw blurRad="38100" dist="38100" dir="2700000" algn="tl">
                    <a:srgbClr val="000000"/>
                  </a:outerShdw>
                </a:effectLst>
              </a:rPr>
            </a:br>
            <a:r>
              <a:rPr lang="de-DE" altLang="de-DE" sz="5400" b="1">
                <a:solidFill>
                  <a:srgbClr val="FF6600"/>
                </a:solidFill>
                <a:effectLst>
                  <a:outerShdw blurRad="38100" dist="38100" dir="2700000" algn="tl">
                    <a:srgbClr val="000000"/>
                  </a:outerShdw>
                </a:effectLst>
              </a:rPr>
              <a:t>dem Klimaschutz dienlich sein???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withEffect">
                                  <p:stCondLst>
                                    <p:cond delay="0"/>
                                  </p:stCondLst>
                                  <p:childTnLst>
                                    <p:set>
                                      <p:cBhvr>
                                        <p:cTn id="6" dur="1" fill="hold">
                                          <p:stCondLst>
                                            <p:cond delay="0"/>
                                          </p:stCondLst>
                                        </p:cTn>
                                        <p:tgtEl>
                                          <p:spTgt spid="153606">
                                            <p:bg/>
                                          </p:spTgt>
                                        </p:tgtEl>
                                        <p:attrNameLst>
                                          <p:attrName>style.visibility</p:attrName>
                                        </p:attrNameLst>
                                      </p:cBhvr>
                                      <p:to>
                                        <p:strVal val="visible"/>
                                      </p:to>
                                    </p:set>
                                    <p:animEffect transition="in" filter="fade">
                                      <p:cBhvr>
                                        <p:cTn id="7" dur="500"/>
                                        <p:tgtEl>
                                          <p:spTgt spid="153606">
                                            <p:bg/>
                                          </p:spTgt>
                                        </p:tgtEl>
                                      </p:cBhvr>
                                    </p:animEffect>
                                    <p:anim calcmode="lin" valueType="num">
                                      <p:cBhvr>
                                        <p:cTn id="8" dur="500" fill="hold"/>
                                        <p:tgtEl>
                                          <p:spTgt spid="153606">
                                            <p:bg/>
                                          </p:spTgt>
                                        </p:tgtEl>
                                        <p:attrNameLst>
                                          <p:attrName>ppt_x</p:attrName>
                                        </p:attrNameLst>
                                      </p:cBhvr>
                                      <p:tavLst>
                                        <p:tav tm="0">
                                          <p:val>
                                            <p:strVal val="#ppt_x"/>
                                          </p:val>
                                        </p:tav>
                                        <p:tav tm="100000">
                                          <p:val>
                                            <p:strVal val="#ppt_x"/>
                                          </p:val>
                                        </p:tav>
                                      </p:tavLst>
                                    </p:anim>
                                    <p:anim calcmode="lin" valueType="num">
                                      <p:cBhvr>
                                        <p:cTn id="9" dur="500" fill="hold"/>
                                        <p:tgtEl>
                                          <p:spTgt spid="153606">
                                            <p:bg/>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3608"/>
                                        </p:tgtEl>
                                        <p:attrNameLst>
                                          <p:attrName>style.visibility</p:attrName>
                                        </p:attrNameLst>
                                      </p:cBhvr>
                                      <p:to>
                                        <p:strVal val="visible"/>
                                      </p:to>
                                    </p:set>
                                    <p:animEffect transition="in" filter="fade">
                                      <p:cBhvr>
                                        <p:cTn id="14" dur="2000"/>
                                        <p:tgtEl>
                                          <p:spTgt spid="153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build="p"/>
      <p:bldP spid="15360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r>
              <a:rPr lang="de-DE" altLang="de-DE"/>
              <a:t>Beispiel 2</a:t>
            </a:r>
          </a:p>
        </p:txBody>
      </p:sp>
      <p:sp>
        <p:nvSpPr>
          <p:cNvPr id="155651" name="Rectangle 3"/>
          <p:cNvSpPr>
            <a:spLocks noGrp="1" noRot="1" noChangeArrowheads="1"/>
          </p:cNvSpPr>
          <p:nvPr>
            <p:ph type="body" idx="1"/>
          </p:nvPr>
        </p:nvSpPr>
        <p:spPr>
          <a:xfrm>
            <a:off x="301625" y="1600200"/>
            <a:ext cx="8540750" cy="5257800"/>
          </a:xfrm>
        </p:spPr>
        <p:txBody>
          <a:bodyPr/>
          <a:lstStyle/>
          <a:p>
            <a:pPr>
              <a:lnSpc>
                <a:spcPct val="90000"/>
              </a:lnSpc>
            </a:pPr>
            <a:r>
              <a:rPr lang="de-DE" altLang="de-DE" sz="2800"/>
              <a:t>Die traditionellen Strukturen bleiben unangetastet, Kleinbauern werden nicht zu den Scheichs des </a:t>
            </a:r>
            <a:br>
              <a:rPr lang="de-DE" altLang="de-DE" sz="2800"/>
            </a:br>
            <a:r>
              <a:rPr lang="de-DE" altLang="de-DE" sz="2800"/>
              <a:t>21. Jahrhunderts</a:t>
            </a:r>
          </a:p>
          <a:p>
            <a:pPr>
              <a:lnSpc>
                <a:spcPct val="90000"/>
              </a:lnSpc>
            </a:pPr>
            <a:r>
              <a:rPr lang="de-DE" altLang="de-DE" sz="2800"/>
              <a:t>Es geht um die Sicherung des Bioenergiemarktes durch und für die Multis im Verbund mit dem Agrarbusiness </a:t>
            </a:r>
          </a:p>
          <a:p>
            <a:pPr>
              <a:lnSpc>
                <a:spcPct val="90000"/>
              </a:lnSpc>
            </a:pPr>
            <a:r>
              <a:rPr lang="de-DE" altLang="de-DE" sz="2800"/>
              <a:t>Es geht darum, dass der deutsche Autofahrer mit Biodiesel und grünem Gewissen mit 250 PS unter der Haube ohne Geschwindigkeitslimit über die Autobahn rasen kann</a:t>
            </a:r>
          </a:p>
          <a:p>
            <a:pPr>
              <a:lnSpc>
                <a:spcPct val="90000"/>
              </a:lnSpc>
            </a:pPr>
            <a:r>
              <a:rPr lang="de-DE" altLang="de-DE" sz="2800"/>
              <a:t>Die Interessen der Kleinbauern und Landlosen spielen keine Rolle.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fade">
                                      <p:cBhvr>
                                        <p:cTn id="7" dur="500"/>
                                        <p:tgtEl>
                                          <p:spTgt spid="155651">
                                            <p:txEl>
                                              <p:pRg st="0" end="0"/>
                                            </p:txEl>
                                          </p:spTgt>
                                        </p:tgtEl>
                                      </p:cBhvr>
                                    </p:animEffect>
                                    <p:anim calcmode="lin" valueType="num">
                                      <p:cBhvr>
                                        <p:cTn id="8" dur="500" fill="hold"/>
                                        <p:tgtEl>
                                          <p:spTgt spid="15565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5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5651">
                                            <p:txEl>
                                              <p:pRg st="1" end="1"/>
                                            </p:txEl>
                                          </p:spTgt>
                                        </p:tgtEl>
                                        <p:attrNameLst>
                                          <p:attrName>style.visibility</p:attrName>
                                        </p:attrNameLst>
                                      </p:cBhvr>
                                      <p:to>
                                        <p:strVal val="visible"/>
                                      </p:to>
                                    </p:set>
                                    <p:animEffect transition="in" filter="fade">
                                      <p:cBhvr>
                                        <p:cTn id="14" dur="500"/>
                                        <p:tgtEl>
                                          <p:spTgt spid="155651">
                                            <p:txEl>
                                              <p:pRg st="1" end="1"/>
                                            </p:txEl>
                                          </p:spTgt>
                                        </p:tgtEl>
                                      </p:cBhvr>
                                    </p:animEffect>
                                    <p:anim calcmode="lin" valueType="num">
                                      <p:cBhvr>
                                        <p:cTn id="15" dur="5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56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5651">
                                            <p:txEl>
                                              <p:pRg st="2" end="2"/>
                                            </p:txEl>
                                          </p:spTgt>
                                        </p:tgtEl>
                                        <p:attrNameLst>
                                          <p:attrName>style.visibility</p:attrName>
                                        </p:attrNameLst>
                                      </p:cBhvr>
                                      <p:to>
                                        <p:strVal val="visible"/>
                                      </p:to>
                                    </p:set>
                                    <p:animEffect transition="in" filter="fade">
                                      <p:cBhvr>
                                        <p:cTn id="21" dur="500"/>
                                        <p:tgtEl>
                                          <p:spTgt spid="155651">
                                            <p:txEl>
                                              <p:pRg st="2" end="2"/>
                                            </p:txEl>
                                          </p:spTgt>
                                        </p:tgtEl>
                                      </p:cBhvr>
                                    </p:animEffect>
                                    <p:anim calcmode="lin" valueType="num">
                                      <p:cBhvr>
                                        <p:cTn id="22" dur="500" fill="hold"/>
                                        <p:tgtEl>
                                          <p:spTgt spid="15565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56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5651">
                                            <p:txEl>
                                              <p:pRg st="3" end="3"/>
                                            </p:txEl>
                                          </p:spTgt>
                                        </p:tgtEl>
                                        <p:attrNameLst>
                                          <p:attrName>style.visibility</p:attrName>
                                        </p:attrNameLst>
                                      </p:cBhvr>
                                      <p:to>
                                        <p:strVal val="visible"/>
                                      </p:to>
                                    </p:set>
                                    <p:animEffect transition="in" filter="fade">
                                      <p:cBhvr>
                                        <p:cTn id="28" dur="500"/>
                                        <p:tgtEl>
                                          <p:spTgt spid="155651">
                                            <p:txEl>
                                              <p:pRg st="3" end="3"/>
                                            </p:txEl>
                                          </p:spTgt>
                                        </p:tgtEl>
                                      </p:cBhvr>
                                    </p:animEffect>
                                    <p:anim calcmode="lin" valueType="num">
                                      <p:cBhvr>
                                        <p:cTn id="29" dur="500" fill="hold"/>
                                        <p:tgtEl>
                                          <p:spTgt spid="15565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55651">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r>
              <a:rPr lang="de-DE" altLang="de-DE"/>
              <a:t>Handlungsempfehlungen</a:t>
            </a:r>
          </a:p>
        </p:txBody>
      </p:sp>
      <p:sp>
        <p:nvSpPr>
          <p:cNvPr id="122883" name="Rectangle 3"/>
          <p:cNvSpPr>
            <a:spLocks noGrp="1" noRot="1" noChangeArrowheads="1"/>
          </p:cNvSpPr>
          <p:nvPr>
            <p:ph type="body" sz="half" idx="1"/>
          </p:nvPr>
        </p:nvSpPr>
        <p:spPr>
          <a:xfrm>
            <a:off x="301625" y="1600200"/>
            <a:ext cx="4194175" cy="5068888"/>
          </a:xfrm>
        </p:spPr>
        <p:txBody>
          <a:bodyPr/>
          <a:lstStyle/>
          <a:p>
            <a:pPr>
              <a:lnSpc>
                <a:spcPct val="90000"/>
              </a:lnSpc>
            </a:pPr>
            <a:r>
              <a:rPr lang="de-DE" altLang="de-DE" sz="2800"/>
              <a:t>Propagiert wird eine „nachhaltige Entwicklung“ (</a:t>
            </a:r>
            <a:r>
              <a:rPr lang="en-GB" altLang="de-DE" sz="2800"/>
              <a:t>sustainable development</a:t>
            </a:r>
            <a:r>
              <a:rPr lang="de-DE" altLang="de-DE" sz="2800"/>
              <a:t>)</a:t>
            </a:r>
          </a:p>
          <a:p>
            <a:pPr>
              <a:lnSpc>
                <a:spcPct val="90000"/>
              </a:lnSpc>
            </a:pPr>
            <a:r>
              <a:rPr lang="de-DE" altLang="de-DE" sz="2800"/>
              <a:t>Dabei sollen die externen Kosten internalisiert werden</a:t>
            </a:r>
          </a:p>
          <a:p>
            <a:pPr>
              <a:lnSpc>
                <a:spcPct val="90000"/>
              </a:lnSpc>
            </a:pPr>
            <a:r>
              <a:rPr lang="de-DE" altLang="de-DE" sz="2800"/>
              <a:t>Beispiel dafür: Ökosteuer, LKW-Maut, Emissionshandel, …</a:t>
            </a:r>
          </a:p>
        </p:txBody>
      </p:sp>
      <p:sp>
        <p:nvSpPr>
          <p:cNvPr id="122884" name="Rectangle 4"/>
          <p:cNvSpPr>
            <a:spLocks noGrp="1" noRot="1" noChangeArrowheads="1"/>
          </p:cNvSpPr>
          <p:nvPr>
            <p:ph type="body" sz="half" idx="2"/>
          </p:nvPr>
        </p:nvSpPr>
        <p:spPr>
          <a:xfrm>
            <a:off x="4648200" y="1600200"/>
            <a:ext cx="4495800" cy="5141913"/>
          </a:xfrm>
        </p:spPr>
        <p:txBody>
          <a:bodyPr/>
          <a:lstStyle/>
          <a:p>
            <a:pPr>
              <a:lnSpc>
                <a:spcPct val="90000"/>
              </a:lnSpc>
            </a:pPr>
            <a:r>
              <a:rPr lang="de-DE" altLang="de-DE" sz="2800"/>
              <a:t>Problem dabei: Das letztendliche Ziel, das Erzielen maximalen Gewinns, bleibt unangetastet</a:t>
            </a:r>
          </a:p>
          <a:p>
            <a:pPr>
              <a:lnSpc>
                <a:spcPct val="90000"/>
              </a:lnSpc>
            </a:pPr>
            <a:r>
              <a:rPr lang="de-DE" altLang="de-DE" sz="2800"/>
              <a:t>Und: jedes Unternehmen wird versuchen, die nötigen Bedingungen für einen möglichst großen Gewinn zu garantieren, auch durch politische Einflussnahme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1000" fill="hold"/>
                                        <p:tgtEl>
                                          <p:spTgt spid="122882"/>
                                        </p:tgtEl>
                                        <p:attrNameLst>
                                          <p:attrName>ppt_x</p:attrName>
                                        </p:attrNameLst>
                                      </p:cBhvr>
                                      <p:tavLst>
                                        <p:tav tm="0">
                                          <p:val>
                                            <p:strVal val="#ppt_x-.2"/>
                                          </p:val>
                                        </p:tav>
                                        <p:tav tm="100000">
                                          <p:val>
                                            <p:strVal val="#ppt_x"/>
                                          </p:val>
                                        </p:tav>
                                      </p:tavLst>
                                    </p:anim>
                                    <p:anim calcmode="lin" valueType="num">
                                      <p:cBhvr>
                                        <p:cTn id="8" dur="1000" fill="hold"/>
                                        <p:tgtEl>
                                          <p:spTgt spid="1228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82"/>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fade">
                                      <p:cBhvr>
                                        <p:cTn id="12" dur="500"/>
                                        <p:tgtEl>
                                          <p:spTgt spid="122883">
                                            <p:txEl>
                                              <p:pRg st="0" end="0"/>
                                            </p:txEl>
                                          </p:spTgt>
                                        </p:tgtEl>
                                      </p:cBhvr>
                                    </p:animEffect>
                                    <p:anim calcmode="lin" valueType="num">
                                      <p:cBhvr>
                                        <p:cTn id="13"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228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122883">
                                            <p:txEl>
                                              <p:pRg st="1" end="1"/>
                                            </p:txEl>
                                          </p:spTgt>
                                        </p:tgtEl>
                                        <p:attrNameLst>
                                          <p:attrName>style.visibility</p:attrName>
                                        </p:attrNameLst>
                                      </p:cBhvr>
                                      <p:to>
                                        <p:strVal val="visible"/>
                                      </p:to>
                                    </p:set>
                                    <p:animEffect transition="in" filter="fade">
                                      <p:cBhvr>
                                        <p:cTn id="19" dur="500"/>
                                        <p:tgtEl>
                                          <p:spTgt spid="122883">
                                            <p:txEl>
                                              <p:pRg st="1" end="1"/>
                                            </p:txEl>
                                          </p:spTgt>
                                        </p:tgtEl>
                                      </p:cBhvr>
                                    </p:animEffect>
                                    <p:anim calcmode="lin" valueType="num">
                                      <p:cBhvr>
                                        <p:cTn id="20" dur="5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228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122883">
                                            <p:txEl>
                                              <p:pRg st="2" end="2"/>
                                            </p:txEl>
                                          </p:spTgt>
                                        </p:tgtEl>
                                        <p:attrNameLst>
                                          <p:attrName>style.visibility</p:attrName>
                                        </p:attrNameLst>
                                      </p:cBhvr>
                                      <p:to>
                                        <p:strVal val="visible"/>
                                      </p:to>
                                    </p:set>
                                    <p:animEffect transition="in" filter="fade">
                                      <p:cBhvr>
                                        <p:cTn id="26" dur="500"/>
                                        <p:tgtEl>
                                          <p:spTgt spid="122883">
                                            <p:txEl>
                                              <p:pRg st="2" end="2"/>
                                            </p:txEl>
                                          </p:spTgt>
                                        </p:tgtEl>
                                      </p:cBhvr>
                                    </p:animEffect>
                                    <p:anim calcmode="lin" valueType="num">
                                      <p:cBhvr>
                                        <p:cTn id="27" dur="500" fill="hold"/>
                                        <p:tgtEl>
                                          <p:spTgt spid="12288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228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122884">
                                            <p:txEl>
                                              <p:pRg st="0" end="0"/>
                                            </p:txEl>
                                          </p:spTgt>
                                        </p:tgtEl>
                                        <p:attrNameLst>
                                          <p:attrName>style.visibility</p:attrName>
                                        </p:attrNameLst>
                                      </p:cBhvr>
                                      <p:to>
                                        <p:strVal val="visible"/>
                                      </p:to>
                                    </p:set>
                                    <p:animEffect transition="in" filter="fade">
                                      <p:cBhvr>
                                        <p:cTn id="33" dur="500"/>
                                        <p:tgtEl>
                                          <p:spTgt spid="122884">
                                            <p:txEl>
                                              <p:pRg st="0" end="0"/>
                                            </p:txEl>
                                          </p:spTgt>
                                        </p:tgtEl>
                                      </p:cBhvr>
                                    </p:animEffect>
                                    <p:anim calcmode="lin" valueType="num">
                                      <p:cBhvr>
                                        <p:cTn id="34" dur="500" fill="hold"/>
                                        <p:tgtEl>
                                          <p:spTgt spid="122884">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22884">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4" presetClass="entr" presetSubtype="0" fill="hold" grpId="0" nodeType="clickEffect">
                                  <p:stCondLst>
                                    <p:cond delay="0"/>
                                  </p:stCondLst>
                                  <p:childTnLst>
                                    <p:set>
                                      <p:cBhvr>
                                        <p:cTn id="39" dur="1" fill="hold">
                                          <p:stCondLst>
                                            <p:cond delay="0"/>
                                          </p:stCondLst>
                                        </p:cTn>
                                        <p:tgtEl>
                                          <p:spTgt spid="122884">
                                            <p:txEl>
                                              <p:pRg st="1" end="1"/>
                                            </p:txEl>
                                          </p:spTgt>
                                        </p:tgtEl>
                                        <p:attrNameLst>
                                          <p:attrName>style.visibility</p:attrName>
                                        </p:attrNameLst>
                                      </p:cBhvr>
                                      <p:to>
                                        <p:strVal val="visible"/>
                                      </p:to>
                                    </p:set>
                                    <p:animEffect transition="in" filter="fade">
                                      <p:cBhvr>
                                        <p:cTn id="40" dur="500"/>
                                        <p:tgtEl>
                                          <p:spTgt spid="122884">
                                            <p:txEl>
                                              <p:pRg st="1" end="1"/>
                                            </p:txEl>
                                          </p:spTgt>
                                        </p:tgtEl>
                                      </p:cBhvr>
                                    </p:animEffect>
                                    <p:anim calcmode="lin" valueType="num">
                                      <p:cBhvr>
                                        <p:cTn id="41" dur="500" fill="hold"/>
                                        <p:tgtEl>
                                          <p:spTgt spid="122884">
                                            <p:txEl>
                                              <p:pRg st="1" end="1"/>
                                            </p:txEl>
                                          </p:spTgt>
                                        </p:tgtEl>
                                        <p:attrNameLst>
                                          <p:attrName>ppt_x</p:attrName>
                                        </p:attrNameLst>
                                      </p:cBhvr>
                                      <p:tavLst>
                                        <p:tav tm="0">
                                          <p:val>
                                            <p:strVal val="#ppt_x"/>
                                          </p:val>
                                        </p:tav>
                                        <p:tav tm="100000">
                                          <p:val>
                                            <p:strVal val="#ppt_x"/>
                                          </p:val>
                                        </p:tav>
                                      </p:tavLst>
                                    </p:anim>
                                    <p:anim calcmode="lin" valueType="num">
                                      <p:cBhvr>
                                        <p:cTn id="42" dur="500" fill="hold"/>
                                        <p:tgtEl>
                                          <p:spTgt spid="122884">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uiExpand="1" build="p"/>
      <p:bldP spid="122884"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p:txBody>
          <a:bodyPr/>
          <a:lstStyle/>
          <a:p>
            <a:r>
              <a:rPr lang="de-DE" altLang="de-DE"/>
              <a:t>Verpflichtungen Deutschlands</a:t>
            </a:r>
          </a:p>
        </p:txBody>
      </p:sp>
      <p:sp>
        <p:nvSpPr>
          <p:cNvPr id="169987" name="Rectangle 3"/>
          <p:cNvSpPr>
            <a:spLocks noGrp="1" noRot="1" noChangeArrowheads="1"/>
          </p:cNvSpPr>
          <p:nvPr>
            <p:ph type="body" sz="half" idx="1"/>
          </p:nvPr>
        </p:nvSpPr>
        <p:spPr>
          <a:xfrm>
            <a:off x="301625" y="1600200"/>
            <a:ext cx="4194175" cy="3700463"/>
          </a:xfrm>
        </p:spPr>
        <p:txBody>
          <a:bodyPr/>
          <a:lstStyle/>
          <a:p>
            <a:r>
              <a:rPr lang="de-DE" altLang="de-DE" sz="2800"/>
              <a:t>Selbstverpflichtung Deutschlands:</a:t>
            </a:r>
          </a:p>
          <a:p>
            <a:pPr>
              <a:lnSpc>
                <a:spcPct val="120000"/>
              </a:lnSpc>
            </a:pPr>
            <a:r>
              <a:rPr lang="de-DE" altLang="de-DE" sz="2800"/>
              <a:t>bis 2012 Reduzierung der CO</a:t>
            </a:r>
            <a:r>
              <a:rPr lang="de-DE" altLang="de-DE" sz="2800" baseline="-25000"/>
              <a:t>2</a:t>
            </a:r>
            <a:r>
              <a:rPr lang="de-DE" altLang="de-DE" sz="2800"/>
              <a:t>-Emission um 21% unter den Wert von 1990</a:t>
            </a:r>
          </a:p>
          <a:p>
            <a:pPr>
              <a:lnSpc>
                <a:spcPct val="120000"/>
              </a:lnSpc>
            </a:pPr>
            <a:r>
              <a:rPr lang="de-DE" altLang="de-DE" sz="2800"/>
              <a:t>EU: 8%, Welt: 5,2%</a:t>
            </a:r>
          </a:p>
        </p:txBody>
      </p:sp>
      <p:sp>
        <p:nvSpPr>
          <p:cNvPr id="169988" name="Rectangle 4"/>
          <p:cNvSpPr>
            <a:spLocks noGrp="1" noRot="1" noChangeArrowheads="1"/>
          </p:cNvSpPr>
          <p:nvPr>
            <p:ph type="body" sz="half" idx="2"/>
          </p:nvPr>
        </p:nvSpPr>
        <p:spPr>
          <a:xfrm>
            <a:off x="4648200" y="1600200"/>
            <a:ext cx="4194175" cy="4924425"/>
          </a:xfrm>
        </p:spPr>
        <p:txBody>
          <a:bodyPr/>
          <a:lstStyle/>
          <a:p>
            <a:r>
              <a:rPr lang="de-DE" altLang="de-DE" sz="2800"/>
              <a:t>Aktueller Stand:</a:t>
            </a:r>
          </a:p>
          <a:p>
            <a:r>
              <a:rPr lang="de-DE" altLang="de-DE" sz="2800"/>
              <a:t>Deutschland kann sein Ziel erreichen</a:t>
            </a:r>
          </a:p>
          <a:p>
            <a:r>
              <a:rPr lang="de-DE" altLang="de-DE" sz="2800"/>
              <a:t>EU insgesamt wird es wahrscheinlich verfehlen </a:t>
            </a:r>
          </a:p>
          <a:p>
            <a:r>
              <a:rPr lang="de-DE" altLang="de-DE" sz="2800"/>
              <a:t>Wahrscheinlich werden die Kyoto-Ziele insgesamt nicht erreicht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1000" fill="hold"/>
                                        <p:tgtEl>
                                          <p:spTgt spid="169986"/>
                                        </p:tgtEl>
                                        <p:attrNameLst>
                                          <p:attrName>ppt_x</p:attrName>
                                        </p:attrNameLst>
                                      </p:cBhvr>
                                      <p:tavLst>
                                        <p:tav tm="0">
                                          <p:val>
                                            <p:strVal val="#ppt_x-.2"/>
                                          </p:val>
                                        </p:tav>
                                        <p:tav tm="100000">
                                          <p:val>
                                            <p:strVal val="#ppt_x"/>
                                          </p:val>
                                        </p:tav>
                                      </p:tavLst>
                                    </p:anim>
                                    <p:anim calcmode="lin" valueType="num">
                                      <p:cBhvr>
                                        <p:cTn id="8" dur="1000" fill="hold"/>
                                        <p:tgtEl>
                                          <p:spTgt spid="1699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9986"/>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69987">
                                            <p:txEl>
                                              <p:pRg st="0" end="0"/>
                                            </p:txEl>
                                          </p:spTgt>
                                        </p:tgtEl>
                                        <p:attrNameLst>
                                          <p:attrName>style.visibility</p:attrName>
                                        </p:attrNameLst>
                                      </p:cBhvr>
                                      <p:to>
                                        <p:strVal val="visible"/>
                                      </p:to>
                                    </p:set>
                                    <p:animEffect transition="in" filter="fade">
                                      <p:cBhvr>
                                        <p:cTn id="13" dur="500"/>
                                        <p:tgtEl>
                                          <p:spTgt spid="169987">
                                            <p:txEl>
                                              <p:pRg st="0" end="0"/>
                                            </p:txEl>
                                          </p:spTgt>
                                        </p:tgtEl>
                                      </p:cBhvr>
                                    </p:animEffect>
                                    <p:anim calcmode="lin" valueType="num">
                                      <p:cBhvr>
                                        <p:cTn id="14" dur="5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69987">
                                            <p:txEl>
                                              <p:pRg st="0" end="0"/>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169987">
                                            <p:txEl>
                                              <p:pRg st="1" end="1"/>
                                            </p:txEl>
                                          </p:spTgt>
                                        </p:tgtEl>
                                        <p:attrNameLst>
                                          <p:attrName>style.visibility</p:attrName>
                                        </p:attrNameLst>
                                      </p:cBhvr>
                                      <p:to>
                                        <p:strVal val="visible"/>
                                      </p:to>
                                    </p:set>
                                    <p:animEffect transition="in" filter="fade">
                                      <p:cBhvr>
                                        <p:cTn id="19" dur="500"/>
                                        <p:tgtEl>
                                          <p:spTgt spid="169987">
                                            <p:txEl>
                                              <p:pRg st="1" end="1"/>
                                            </p:txEl>
                                          </p:spTgt>
                                        </p:tgtEl>
                                      </p:cBhvr>
                                    </p:animEffect>
                                    <p:anim calcmode="lin" valueType="num">
                                      <p:cBhvr>
                                        <p:cTn id="20" dur="5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69987">
                                            <p:txEl>
                                              <p:pRg st="1" end="1"/>
                                            </p:txEl>
                                          </p:spTgt>
                                        </p:tgtEl>
                                        <p:attrNameLst>
                                          <p:attrName>ppt_y</p:attrName>
                                        </p:attrNameLst>
                                      </p:cBhvr>
                                      <p:tavLst>
                                        <p:tav tm="0">
                                          <p:val>
                                            <p:strVal val="#ppt_y+.05"/>
                                          </p:val>
                                        </p:tav>
                                        <p:tav tm="100000">
                                          <p:val>
                                            <p:strVal val="#ppt_y"/>
                                          </p:val>
                                        </p:tav>
                                      </p:tavLst>
                                    </p:anim>
                                  </p:childTnLst>
                                </p:cTn>
                              </p:par>
                            </p:childTnLst>
                          </p:cTn>
                        </p:par>
                        <p:par>
                          <p:cTn id="22" fill="hold" nodeType="afterGroup">
                            <p:stCondLst>
                              <p:cond delay="2000"/>
                            </p:stCondLst>
                            <p:childTnLst>
                              <p:par>
                                <p:cTn id="23" presetID="44" presetClass="entr" presetSubtype="0" fill="hold" grpId="0" nodeType="afterEffect">
                                  <p:stCondLst>
                                    <p:cond delay="0"/>
                                  </p:stCondLst>
                                  <p:childTnLst>
                                    <p:set>
                                      <p:cBhvr>
                                        <p:cTn id="24" dur="1" fill="hold">
                                          <p:stCondLst>
                                            <p:cond delay="0"/>
                                          </p:stCondLst>
                                        </p:cTn>
                                        <p:tgtEl>
                                          <p:spTgt spid="169987">
                                            <p:txEl>
                                              <p:pRg st="2" end="2"/>
                                            </p:txEl>
                                          </p:spTgt>
                                        </p:tgtEl>
                                        <p:attrNameLst>
                                          <p:attrName>style.visibility</p:attrName>
                                        </p:attrNameLst>
                                      </p:cBhvr>
                                      <p:to>
                                        <p:strVal val="visible"/>
                                      </p:to>
                                    </p:set>
                                    <p:animEffect transition="in" filter="fade">
                                      <p:cBhvr>
                                        <p:cTn id="25" dur="500"/>
                                        <p:tgtEl>
                                          <p:spTgt spid="169987">
                                            <p:txEl>
                                              <p:pRg st="2" end="2"/>
                                            </p:txEl>
                                          </p:spTgt>
                                        </p:tgtEl>
                                      </p:cBhvr>
                                    </p:animEffect>
                                    <p:anim calcmode="lin" valueType="num">
                                      <p:cBhvr>
                                        <p:cTn id="26" dur="5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699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169988">
                                            <p:txEl>
                                              <p:pRg st="0" end="0"/>
                                            </p:txEl>
                                          </p:spTgt>
                                        </p:tgtEl>
                                        <p:attrNameLst>
                                          <p:attrName>style.visibility</p:attrName>
                                        </p:attrNameLst>
                                      </p:cBhvr>
                                      <p:to>
                                        <p:strVal val="visible"/>
                                      </p:to>
                                    </p:set>
                                    <p:animEffect transition="in" filter="fade">
                                      <p:cBhvr>
                                        <p:cTn id="32" dur="500"/>
                                        <p:tgtEl>
                                          <p:spTgt spid="169988">
                                            <p:txEl>
                                              <p:pRg st="0" end="0"/>
                                            </p:txEl>
                                          </p:spTgt>
                                        </p:tgtEl>
                                      </p:cBhvr>
                                    </p:animEffect>
                                    <p:anim calcmode="lin" valueType="num">
                                      <p:cBhvr>
                                        <p:cTn id="33" dur="500" fill="hold"/>
                                        <p:tgtEl>
                                          <p:spTgt spid="169988">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6998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169988">
                                            <p:txEl>
                                              <p:pRg st="1" end="1"/>
                                            </p:txEl>
                                          </p:spTgt>
                                        </p:tgtEl>
                                        <p:attrNameLst>
                                          <p:attrName>style.visibility</p:attrName>
                                        </p:attrNameLst>
                                      </p:cBhvr>
                                      <p:to>
                                        <p:strVal val="visible"/>
                                      </p:to>
                                    </p:set>
                                    <p:animEffect transition="in" filter="fade">
                                      <p:cBhvr>
                                        <p:cTn id="39" dur="500"/>
                                        <p:tgtEl>
                                          <p:spTgt spid="169988">
                                            <p:txEl>
                                              <p:pRg st="1" end="1"/>
                                            </p:txEl>
                                          </p:spTgt>
                                        </p:tgtEl>
                                      </p:cBhvr>
                                    </p:animEffect>
                                    <p:anim calcmode="lin" valueType="num">
                                      <p:cBhvr>
                                        <p:cTn id="40" dur="500" fill="hold"/>
                                        <p:tgtEl>
                                          <p:spTgt spid="169988">
                                            <p:txEl>
                                              <p:pRg st="1" end="1"/>
                                            </p:txEl>
                                          </p:spTgt>
                                        </p:tgtEl>
                                        <p:attrNameLst>
                                          <p:attrName>ppt_x</p:attrName>
                                        </p:attrNameLst>
                                      </p:cBhvr>
                                      <p:tavLst>
                                        <p:tav tm="0">
                                          <p:val>
                                            <p:strVal val="#ppt_x"/>
                                          </p:val>
                                        </p:tav>
                                        <p:tav tm="100000">
                                          <p:val>
                                            <p:strVal val="#ppt_x"/>
                                          </p:val>
                                        </p:tav>
                                      </p:tavLst>
                                    </p:anim>
                                    <p:anim calcmode="lin" valueType="num">
                                      <p:cBhvr>
                                        <p:cTn id="41" dur="500" fill="hold"/>
                                        <p:tgtEl>
                                          <p:spTgt spid="169988">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4" presetClass="entr" presetSubtype="0" fill="hold" grpId="0" nodeType="clickEffect">
                                  <p:stCondLst>
                                    <p:cond delay="0"/>
                                  </p:stCondLst>
                                  <p:childTnLst>
                                    <p:set>
                                      <p:cBhvr>
                                        <p:cTn id="45" dur="1" fill="hold">
                                          <p:stCondLst>
                                            <p:cond delay="0"/>
                                          </p:stCondLst>
                                        </p:cTn>
                                        <p:tgtEl>
                                          <p:spTgt spid="169988">
                                            <p:txEl>
                                              <p:pRg st="2" end="2"/>
                                            </p:txEl>
                                          </p:spTgt>
                                        </p:tgtEl>
                                        <p:attrNameLst>
                                          <p:attrName>style.visibility</p:attrName>
                                        </p:attrNameLst>
                                      </p:cBhvr>
                                      <p:to>
                                        <p:strVal val="visible"/>
                                      </p:to>
                                    </p:set>
                                    <p:animEffect transition="in" filter="fade">
                                      <p:cBhvr>
                                        <p:cTn id="46" dur="500"/>
                                        <p:tgtEl>
                                          <p:spTgt spid="169988">
                                            <p:txEl>
                                              <p:pRg st="2" end="2"/>
                                            </p:txEl>
                                          </p:spTgt>
                                        </p:tgtEl>
                                      </p:cBhvr>
                                    </p:animEffect>
                                    <p:anim calcmode="lin" valueType="num">
                                      <p:cBhvr>
                                        <p:cTn id="47" dur="500" fill="hold"/>
                                        <p:tgtEl>
                                          <p:spTgt spid="169988">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169988">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169988">
                                            <p:txEl>
                                              <p:pRg st="3" end="3"/>
                                            </p:txEl>
                                          </p:spTgt>
                                        </p:tgtEl>
                                        <p:attrNameLst>
                                          <p:attrName>style.visibility</p:attrName>
                                        </p:attrNameLst>
                                      </p:cBhvr>
                                      <p:to>
                                        <p:strVal val="visible"/>
                                      </p:to>
                                    </p:set>
                                    <p:animEffect transition="in" filter="fade">
                                      <p:cBhvr>
                                        <p:cTn id="53" dur="500"/>
                                        <p:tgtEl>
                                          <p:spTgt spid="169988">
                                            <p:txEl>
                                              <p:pRg st="3" end="3"/>
                                            </p:txEl>
                                          </p:spTgt>
                                        </p:tgtEl>
                                      </p:cBhvr>
                                    </p:animEffect>
                                    <p:anim calcmode="lin" valueType="num">
                                      <p:cBhvr>
                                        <p:cTn id="54" dur="500" fill="hold"/>
                                        <p:tgtEl>
                                          <p:spTgt spid="169988">
                                            <p:txEl>
                                              <p:pRg st="3" end="3"/>
                                            </p:txEl>
                                          </p:spTgt>
                                        </p:tgtEl>
                                        <p:attrNameLst>
                                          <p:attrName>ppt_x</p:attrName>
                                        </p:attrNameLst>
                                      </p:cBhvr>
                                      <p:tavLst>
                                        <p:tav tm="0">
                                          <p:val>
                                            <p:strVal val="#ppt_x"/>
                                          </p:val>
                                        </p:tav>
                                        <p:tav tm="100000">
                                          <p:val>
                                            <p:strVal val="#ppt_x"/>
                                          </p:val>
                                        </p:tav>
                                      </p:tavLst>
                                    </p:anim>
                                    <p:anim calcmode="lin" valueType="num">
                                      <p:cBhvr>
                                        <p:cTn id="55" dur="500" fill="hold"/>
                                        <p:tgtEl>
                                          <p:spTgt spid="169988">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P spid="169988"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lstStyle/>
          <a:p>
            <a:r>
              <a:rPr lang="de-DE" altLang="de-DE"/>
              <a:t>Reaktionen</a:t>
            </a:r>
          </a:p>
        </p:txBody>
      </p:sp>
      <p:sp>
        <p:nvSpPr>
          <p:cNvPr id="171011" name="Rectangle 3"/>
          <p:cNvSpPr>
            <a:spLocks noGrp="1" noRot="1" noChangeArrowheads="1"/>
          </p:cNvSpPr>
          <p:nvPr>
            <p:ph type="body" idx="1"/>
          </p:nvPr>
        </p:nvSpPr>
        <p:spPr>
          <a:xfrm>
            <a:off x="301625" y="1600200"/>
            <a:ext cx="8540750" cy="5257800"/>
          </a:xfrm>
        </p:spPr>
        <p:txBody>
          <a:bodyPr/>
          <a:lstStyle/>
          <a:p>
            <a:r>
              <a:rPr lang="de-DE" altLang="de-DE"/>
              <a:t>Die aktuellen Reaktionen sind vorwiegend Technik-zentriert und auf eine Reduktion der CO</a:t>
            </a:r>
            <a:r>
              <a:rPr lang="de-DE" altLang="de-DE" baseline="-25000"/>
              <a:t>2</a:t>
            </a:r>
            <a:r>
              <a:rPr lang="de-DE" altLang="de-DE"/>
              <a:t>-Emission gerichtet</a:t>
            </a:r>
          </a:p>
          <a:p>
            <a:r>
              <a:rPr lang="de-DE" altLang="de-DE"/>
              <a:t>So versuchen Kraftwerksbetreiber technische Verfahren zu entwickeln, um CO</a:t>
            </a:r>
            <a:r>
              <a:rPr lang="de-DE" altLang="de-DE" baseline="-25000"/>
              <a:t>2</a:t>
            </a:r>
            <a:r>
              <a:rPr lang="de-DE" altLang="de-DE"/>
              <a:t> in geeigneter Form abzuscheiden und somit als Klimagas unwirksam zu machen</a:t>
            </a:r>
          </a:p>
          <a:p>
            <a:r>
              <a:rPr lang="de-DE" altLang="de-DE"/>
              <a:t>Selbst wenn das umfassend gelingen sollte, kann das keine endgültige Lösung sein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1000" fill="hold"/>
                                        <p:tgtEl>
                                          <p:spTgt spid="171010"/>
                                        </p:tgtEl>
                                        <p:attrNameLst>
                                          <p:attrName>ppt_x</p:attrName>
                                        </p:attrNameLst>
                                      </p:cBhvr>
                                      <p:tavLst>
                                        <p:tav tm="0">
                                          <p:val>
                                            <p:strVal val="#ppt_x-.2"/>
                                          </p:val>
                                        </p:tav>
                                        <p:tav tm="100000">
                                          <p:val>
                                            <p:strVal val="#ppt_x"/>
                                          </p:val>
                                        </p:tav>
                                      </p:tavLst>
                                    </p:anim>
                                    <p:anim calcmode="lin" valueType="num">
                                      <p:cBhvr>
                                        <p:cTn id="8" dur="1000" fill="hold"/>
                                        <p:tgtEl>
                                          <p:spTgt spid="1710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101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71011">
                                            <p:txEl>
                                              <p:pRg st="0" end="0"/>
                                            </p:txEl>
                                          </p:spTgt>
                                        </p:tgtEl>
                                        <p:attrNameLst>
                                          <p:attrName>style.visibility</p:attrName>
                                        </p:attrNameLst>
                                      </p:cBhvr>
                                      <p:to>
                                        <p:strVal val="visible"/>
                                      </p:to>
                                    </p:set>
                                    <p:animEffect transition="in" filter="fade">
                                      <p:cBhvr>
                                        <p:cTn id="13" dur="500"/>
                                        <p:tgtEl>
                                          <p:spTgt spid="171011">
                                            <p:txEl>
                                              <p:pRg st="0" end="0"/>
                                            </p:txEl>
                                          </p:spTgt>
                                        </p:tgtEl>
                                      </p:cBhvr>
                                    </p:animEffect>
                                    <p:anim calcmode="lin" valueType="num">
                                      <p:cBhvr>
                                        <p:cTn id="14" dur="500" fill="hold"/>
                                        <p:tgtEl>
                                          <p:spTgt spid="17101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710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71011">
                                            <p:txEl>
                                              <p:pRg st="1" end="1"/>
                                            </p:txEl>
                                          </p:spTgt>
                                        </p:tgtEl>
                                        <p:attrNameLst>
                                          <p:attrName>style.visibility</p:attrName>
                                        </p:attrNameLst>
                                      </p:cBhvr>
                                      <p:to>
                                        <p:strVal val="visible"/>
                                      </p:to>
                                    </p:set>
                                    <p:animEffect transition="in" filter="fade">
                                      <p:cBhvr>
                                        <p:cTn id="20" dur="500"/>
                                        <p:tgtEl>
                                          <p:spTgt spid="171011">
                                            <p:txEl>
                                              <p:pRg st="1" end="1"/>
                                            </p:txEl>
                                          </p:spTgt>
                                        </p:tgtEl>
                                      </p:cBhvr>
                                    </p:animEffect>
                                    <p:anim calcmode="lin" valueType="num">
                                      <p:cBhvr>
                                        <p:cTn id="21" dur="500" fill="hold"/>
                                        <p:tgtEl>
                                          <p:spTgt spid="171011">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710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71011">
                                            <p:txEl>
                                              <p:pRg st="2" end="2"/>
                                            </p:txEl>
                                          </p:spTgt>
                                        </p:tgtEl>
                                        <p:attrNameLst>
                                          <p:attrName>style.visibility</p:attrName>
                                        </p:attrNameLst>
                                      </p:cBhvr>
                                      <p:to>
                                        <p:strVal val="visible"/>
                                      </p:to>
                                    </p:set>
                                    <p:animEffect transition="in" filter="fade">
                                      <p:cBhvr>
                                        <p:cTn id="27" dur="500"/>
                                        <p:tgtEl>
                                          <p:spTgt spid="171011">
                                            <p:txEl>
                                              <p:pRg st="2" end="2"/>
                                            </p:txEl>
                                          </p:spTgt>
                                        </p:tgtEl>
                                      </p:cBhvr>
                                    </p:animEffect>
                                    <p:anim calcmode="lin" valueType="num">
                                      <p:cBhvr>
                                        <p:cTn id="28" dur="500" fill="hold"/>
                                        <p:tgtEl>
                                          <p:spTgt spid="171011">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7101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p:txBody>
          <a:bodyPr/>
          <a:lstStyle/>
          <a:p>
            <a:r>
              <a:rPr lang="de-DE" altLang="de-DE" sz="4000"/>
              <a:t>noch einmal: </a:t>
            </a:r>
            <a:br>
              <a:rPr lang="de-DE" altLang="de-DE" sz="4000"/>
            </a:br>
            <a:r>
              <a:rPr lang="de-DE" altLang="de-DE" sz="4000"/>
              <a:t>natürlicher Treibhauseffekt</a:t>
            </a:r>
          </a:p>
        </p:txBody>
      </p:sp>
      <p:pic>
        <p:nvPicPr>
          <p:cNvPr id="172042" name="Picture 10" descr="wärmeproduktion"/>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57375"/>
            <a:ext cx="9144000" cy="5000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2043" name="Picture 11"/>
          <p:cNvPicPr>
            <a:picLocks noChangeAspect="1" noChangeArrowheads="1"/>
          </p:cNvPicPr>
          <p:nvPr/>
        </p:nvPicPr>
        <p:blipFill>
          <a:blip r:embed="rId3">
            <a:extLst>
              <a:ext uri="{28A0092B-C50C-407E-A947-70E740481C1C}">
                <a14:useLocalDpi xmlns:a14="http://schemas.microsoft.com/office/drawing/2010/main" val="0"/>
              </a:ext>
            </a:extLst>
          </a:blip>
          <a:srcRect l="1007" t="8177" r="1512" b="9056"/>
          <a:stretch>
            <a:fillRect/>
          </a:stretch>
        </p:blipFill>
        <p:spPr bwMode="auto">
          <a:xfrm>
            <a:off x="468313" y="1703388"/>
            <a:ext cx="7920037" cy="515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1000" fill="hold"/>
                                        <p:tgtEl>
                                          <p:spTgt spid="172034"/>
                                        </p:tgtEl>
                                        <p:attrNameLst>
                                          <p:attrName>ppt_x</p:attrName>
                                        </p:attrNameLst>
                                      </p:cBhvr>
                                      <p:tavLst>
                                        <p:tav tm="0">
                                          <p:val>
                                            <p:strVal val="#ppt_x-.2"/>
                                          </p:val>
                                        </p:tav>
                                        <p:tav tm="100000">
                                          <p:val>
                                            <p:strVal val="#ppt_x"/>
                                          </p:val>
                                        </p:tav>
                                      </p:tavLst>
                                    </p:anim>
                                    <p:anim calcmode="lin" valueType="num">
                                      <p:cBhvr>
                                        <p:cTn id="8" dur="1000" fill="hold"/>
                                        <p:tgtEl>
                                          <p:spTgt spid="1720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2034"/>
                                        </p:tgtEl>
                                      </p:cBhvr>
                                    </p:animEffect>
                                  </p:childTnLst>
                                </p:cTn>
                              </p:par>
                            </p:childTnLst>
                          </p:cTn>
                        </p:par>
                        <p:par>
                          <p:cTn id="10" fill="hold" nodeType="afterGroup">
                            <p:stCondLst>
                              <p:cond delay="1000"/>
                            </p:stCondLst>
                            <p:childTnLst>
                              <p:par>
                                <p:cTn id="11" presetID="10" presetClass="entr" presetSubtype="0" fill="hold" grpId="1" nodeType="afterEffect" nodePh="1">
                                  <p:stCondLst>
                                    <p:cond delay="0"/>
                                  </p:stCondLst>
                                  <p:endCondLst>
                                    <p:cond evt="begin" delay="0">
                                      <p:tn val="11"/>
                                    </p:cond>
                                  </p:endCondLst>
                                  <p:childTnLst>
                                    <p:set>
                                      <p:cBhvr>
                                        <p:cTn id="12" dur="1" fill="hold">
                                          <p:stCondLst>
                                            <p:cond delay="0"/>
                                          </p:stCondLst>
                                        </p:cTn>
                                        <p:tgtEl>
                                          <p:spTgt spid="172043"/>
                                        </p:tgtEl>
                                        <p:attrNameLst>
                                          <p:attrName>style.visibility</p:attrName>
                                        </p:attrNameLst>
                                      </p:cBhvr>
                                      <p:to>
                                        <p:strVal val="visible"/>
                                      </p:to>
                                    </p:set>
                                    <p:animEffect transition="in" filter="fade">
                                      <p:cBhvr>
                                        <p:cTn id="13" dur="2000"/>
                                        <p:tgtEl>
                                          <p:spTgt spid="1720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nodePh="1">
                                  <p:stCondLst>
                                    <p:cond delay="0"/>
                                  </p:stCondLst>
                                  <p:endCondLst>
                                    <p:cond evt="begin" delay="0">
                                      <p:tn val="16"/>
                                    </p:cond>
                                  </p:endCondLst>
                                  <p:childTnLst>
                                    <p:animEffect transition="out" filter="fade">
                                      <p:cBhvr>
                                        <p:cTn id="17" dur="2000"/>
                                        <p:tgtEl>
                                          <p:spTgt spid="172043"/>
                                        </p:tgtEl>
                                      </p:cBhvr>
                                    </p:animEffect>
                                    <p:set>
                                      <p:cBhvr>
                                        <p:cTn id="18" dur="1" fill="hold">
                                          <p:stCondLst>
                                            <p:cond delay="1999"/>
                                          </p:stCondLst>
                                        </p:cTn>
                                        <p:tgtEl>
                                          <p:spTgt spid="172043"/>
                                        </p:tgtEl>
                                        <p:attrNameLst>
                                          <p:attrName>style.visibility</p:attrName>
                                        </p:attrNameLst>
                                      </p:cBhvr>
                                      <p:to>
                                        <p:strVal val="hidden"/>
                                      </p:to>
                                    </p:set>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172042"/>
                                        </p:tgtEl>
                                        <p:attrNameLst>
                                          <p:attrName>style.visibility</p:attrName>
                                        </p:attrNameLst>
                                      </p:cBhvr>
                                      <p:to>
                                        <p:strVal val="visible"/>
                                      </p:to>
                                    </p:set>
                                    <p:animEffect transition="in" filter="fade">
                                      <p:cBhvr>
                                        <p:cTn id="22" dur="2000"/>
                                        <p:tgtEl>
                                          <p:spTgt spid="172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43" grpId="0"/>
      <p:bldP spid="172043" grpId="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r>
              <a:rPr lang="de-DE" altLang="de-DE"/>
              <a:t>prinzipielle Grenze</a:t>
            </a:r>
          </a:p>
        </p:txBody>
      </p:sp>
      <p:sp>
        <p:nvSpPr>
          <p:cNvPr id="173059" name="Rectangle 3"/>
          <p:cNvSpPr>
            <a:spLocks noGrp="1" noRot="1" noChangeArrowheads="1"/>
          </p:cNvSpPr>
          <p:nvPr>
            <p:ph type="body" idx="1"/>
          </p:nvPr>
        </p:nvSpPr>
        <p:spPr>
          <a:xfrm>
            <a:off x="301625" y="1600200"/>
            <a:ext cx="8540750" cy="5068888"/>
          </a:xfrm>
        </p:spPr>
        <p:txBody>
          <a:bodyPr/>
          <a:lstStyle/>
          <a:p>
            <a:r>
              <a:rPr lang="de-DE" altLang="de-DE" sz="2800"/>
              <a:t>Jeglicher anthropogener Energieumsatz wird letztlich in Wärme umgewandelt</a:t>
            </a:r>
          </a:p>
          <a:p>
            <a:r>
              <a:rPr lang="de-DE" altLang="de-DE" sz="2800"/>
              <a:t>Betrifft Umwandlungsverluste genauso wie Raumwärme oder Transport in der Ebene</a:t>
            </a:r>
          </a:p>
          <a:p>
            <a:r>
              <a:rPr lang="de-DE" altLang="de-DE" sz="2800"/>
              <a:t>Untersuchung dieser Problemstellung bereits 1972 durch K. M. Meyer-Abich. </a:t>
            </a:r>
          </a:p>
          <a:p>
            <a:pPr lvl="1"/>
            <a:r>
              <a:rPr lang="de-DE" altLang="de-DE" sz="2400"/>
              <a:t>(K. M. Meyer-Abich, Die ökologische Grenze des Wirtschaftswachstums, Umschau 72 (1972) Heft 20)</a:t>
            </a:r>
          </a:p>
          <a:p>
            <a:r>
              <a:rPr lang="de-DE" altLang="de-DE" sz="2800">
                <a:solidFill>
                  <a:srgbClr val="FFCC00"/>
                </a:solidFill>
              </a:rPr>
              <a:t>These: anthropogener Energieumsatz darf das globale solare energetische Gleichgewicht nicht merklich stören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p:cTn id="7" dur="1000" fill="hold"/>
                                        <p:tgtEl>
                                          <p:spTgt spid="173058"/>
                                        </p:tgtEl>
                                        <p:attrNameLst>
                                          <p:attrName>ppt_x</p:attrName>
                                        </p:attrNameLst>
                                      </p:cBhvr>
                                      <p:tavLst>
                                        <p:tav tm="0">
                                          <p:val>
                                            <p:strVal val="#ppt_x-.2"/>
                                          </p:val>
                                        </p:tav>
                                        <p:tav tm="100000">
                                          <p:val>
                                            <p:strVal val="#ppt_x"/>
                                          </p:val>
                                        </p:tav>
                                      </p:tavLst>
                                    </p:anim>
                                    <p:anim calcmode="lin" valueType="num">
                                      <p:cBhvr>
                                        <p:cTn id="8" dur="1000" fill="hold"/>
                                        <p:tgtEl>
                                          <p:spTgt spid="1730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3058"/>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73059">
                                            <p:txEl>
                                              <p:pRg st="0" end="0"/>
                                            </p:txEl>
                                          </p:spTgt>
                                        </p:tgtEl>
                                        <p:attrNameLst>
                                          <p:attrName>style.visibility</p:attrName>
                                        </p:attrNameLst>
                                      </p:cBhvr>
                                      <p:to>
                                        <p:strVal val="visible"/>
                                      </p:to>
                                    </p:set>
                                    <p:animEffect transition="in" filter="fade">
                                      <p:cBhvr>
                                        <p:cTn id="13" dur="500"/>
                                        <p:tgtEl>
                                          <p:spTgt spid="173059">
                                            <p:txEl>
                                              <p:pRg st="0" end="0"/>
                                            </p:txEl>
                                          </p:spTgt>
                                        </p:tgtEl>
                                      </p:cBhvr>
                                    </p:animEffect>
                                    <p:anim calcmode="lin" valueType="num">
                                      <p:cBhvr>
                                        <p:cTn id="14" dur="500" fill="hold"/>
                                        <p:tgtEl>
                                          <p:spTgt spid="17305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730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73059">
                                            <p:txEl>
                                              <p:pRg st="1" end="1"/>
                                            </p:txEl>
                                          </p:spTgt>
                                        </p:tgtEl>
                                        <p:attrNameLst>
                                          <p:attrName>style.visibility</p:attrName>
                                        </p:attrNameLst>
                                      </p:cBhvr>
                                      <p:to>
                                        <p:strVal val="visible"/>
                                      </p:to>
                                    </p:set>
                                    <p:animEffect transition="in" filter="fade">
                                      <p:cBhvr>
                                        <p:cTn id="20" dur="500"/>
                                        <p:tgtEl>
                                          <p:spTgt spid="173059">
                                            <p:txEl>
                                              <p:pRg st="1" end="1"/>
                                            </p:txEl>
                                          </p:spTgt>
                                        </p:tgtEl>
                                      </p:cBhvr>
                                    </p:animEffect>
                                    <p:anim calcmode="lin" valueType="num">
                                      <p:cBhvr>
                                        <p:cTn id="21" dur="500" fill="hold"/>
                                        <p:tgtEl>
                                          <p:spTgt spid="173059">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730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73059">
                                            <p:txEl>
                                              <p:pRg st="2" end="2"/>
                                            </p:txEl>
                                          </p:spTgt>
                                        </p:tgtEl>
                                        <p:attrNameLst>
                                          <p:attrName>style.visibility</p:attrName>
                                        </p:attrNameLst>
                                      </p:cBhvr>
                                      <p:to>
                                        <p:strVal val="visible"/>
                                      </p:to>
                                    </p:set>
                                    <p:animEffect transition="in" filter="fade">
                                      <p:cBhvr>
                                        <p:cTn id="27" dur="500"/>
                                        <p:tgtEl>
                                          <p:spTgt spid="173059">
                                            <p:txEl>
                                              <p:pRg st="2" end="2"/>
                                            </p:txEl>
                                          </p:spTgt>
                                        </p:tgtEl>
                                      </p:cBhvr>
                                    </p:animEffect>
                                    <p:anim calcmode="lin" valueType="num">
                                      <p:cBhvr>
                                        <p:cTn id="28" dur="500" fill="hold"/>
                                        <p:tgtEl>
                                          <p:spTgt spid="173059">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73059">
                                            <p:txEl>
                                              <p:pRg st="2" end="2"/>
                                            </p:txEl>
                                          </p:spTgt>
                                        </p:tgtEl>
                                        <p:attrNameLst>
                                          <p:attrName>ppt_y</p:attrName>
                                        </p:attrNameLst>
                                      </p:cBhvr>
                                      <p:tavLst>
                                        <p:tav tm="0">
                                          <p:val>
                                            <p:strVal val="#ppt_y+.05"/>
                                          </p:val>
                                        </p:tav>
                                        <p:tav tm="100000">
                                          <p:val>
                                            <p:strVal val="#ppt_y"/>
                                          </p:val>
                                        </p:tav>
                                      </p:tavLst>
                                    </p:anim>
                                  </p:childTnLst>
                                </p:cTn>
                              </p:par>
                              <p:par>
                                <p:cTn id="30" presetID="44" presetClass="entr" presetSubtype="0" fill="hold" grpId="0" nodeType="withEffect">
                                  <p:stCondLst>
                                    <p:cond delay="0"/>
                                  </p:stCondLst>
                                  <p:childTnLst>
                                    <p:set>
                                      <p:cBhvr>
                                        <p:cTn id="31" dur="1" fill="hold">
                                          <p:stCondLst>
                                            <p:cond delay="0"/>
                                          </p:stCondLst>
                                        </p:cTn>
                                        <p:tgtEl>
                                          <p:spTgt spid="173059">
                                            <p:txEl>
                                              <p:pRg st="3" end="3"/>
                                            </p:txEl>
                                          </p:spTgt>
                                        </p:tgtEl>
                                        <p:attrNameLst>
                                          <p:attrName>style.visibility</p:attrName>
                                        </p:attrNameLst>
                                      </p:cBhvr>
                                      <p:to>
                                        <p:strVal val="visible"/>
                                      </p:to>
                                    </p:set>
                                    <p:animEffect transition="in" filter="fade">
                                      <p:cBhvr>
                                        <p:cTn id="32" dur="500"/>
                                        <p:tgtEl>
                                          <p:spTgt spid="173059">
                                            <p:txEl>
                                              <p:pRg st="3" end="3"/>
                                            </p:txEl>
                                          </p:spTgt>
                                        </p:tgtEl>
                                      </p:cBhvr>
                                    </p:animEffect>
                                    <p:anim calcmode="lin" valueType="num">
                                      <p:cBhvr>
                                        <p:cTn id="33" dur="500" fill="hold"/>
                                        <p:tgtEl>
                                          <p:spTgt spid="173059">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17305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173059">
                                            <p:txEl>
                                              <p:pRg st="4" end="4"/>
                                            </p:txEl>
                                          </p:spTgt>
                                        </p:tgtEl>
                                        <p:attrNameLst>
                                          <p:attrName>style.visibility</p:attrName>
                                        </p:attrNameLst>
                                      </p:cBhvr>
                                      <p:to>
                                        <p:strVal val="visible"/>
                                      </p:to>
                                    </p:set>
                                    <p:animEffect transition="in" filter="fade">
                                      <p:cBhvr>
                                        <p:cTn id="39" dur="500"/>
                                        <p:tgtEl>
                                          <p:spTgt spid="173059">
                                            <p:txEl>
                                              <p:pRg st="4" end="4"/>
                                            </p:txEl>
                                          </p:spTgt>
                                        </p:tgtEl>
                                      </p:cBhvr>
                                    </p:animEffect>
                                    <p:anim calcmode="lin" valueType="num">
                                      <p:cBhvr>
                                        <p:cTn id="40" dur="500" fill="hold"/>
                                        <p:tgtEl>
                                          <p:spTgt spid="173059">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17305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r>
              <a:rPr lang="de-DE" altLang="de-DE"/>
              <a:t>prinzipielle Grenze</a:t>
            </a:r>
          </a:p>
        </p:txBody>
      </p:sp>
      <p:sp>
        <p:nvSpPr>
          <p:cNvPr id="174083" name="Rectangle 3"/>
          <p:cNvSpPr>
            <a:spLocks noGrp="1" noRot="1" noChangeArrowheads="1"/>
          </p:cNvSpPr>
          <p:nvPr>
            <p:ph type="body" idx="1"/>
          </p:nvPr>
        </p:nvSpPr>
        <p:spPr>
          <a:xfrm>
            <a:off x="179388" y="1600200"/>
            <a:ext cx="8713787" cy="5141913"/>
          </a:xfrm>
        </p:spPr>
        <p:txBody>
          <a:bodyPr/>
          <a:lstStyle/>
          <a:p>
            <a:pPr>
              <a:lnSpc>
                <a:spcPct val="80000"/>
              </a:lnSpc>
            </a:pPr>
            <a:r>
              <a:rPr lang="de-DE" altLang="de-DE" sz="2800">
                <a:solidFill>
                  <a:srgbClr val="CCCCFF"/>
                </a:solidFill>
              </a:rPr>
              <a:t>„Nach derzeitigem Wissen ist zu erwarten, dass je 1% Änderung der Energiezufuhr an das System Erde + Atmosphäre Temperaturänderungen um 1 bis 1,5°C eintreten und das bereits Änderungen um einige Grad Celsius die Lebensbedingungen der Biosphäre spürbar beeinträchtigen werden. </a:t>
            </a:r>
            <a:r>
              <a:rPr lang="de-DE" altLang="de-DE" sz="2800">
                <a:solidFill>
                  <a:srgbClr val="FF9900"/>
                </a:solidFill>
              </a:rPr>
              <a:t>Sowie die künstliche Energieproduktion auf der Erde die Größenordnung einiger Prozent der Sonnenenergiezufuhr erreicht, ist also mit voraussichtlich nicht akzeptablen Änderungen der klimatischen Verhältnisse zu rechnen.“</a:t>
            </a:r>
          </a:p>
          <a:p>
            <a:pPr>
              <a:lnSpc>
                <a:spcPct val="80000"/>
              </a:lnSpc>
            </a:pPr>
            <a:r>
              <a:rPr lang="de-DE" altLang="de-DE" sz="2800"/>
              <a:t>Mittlere solare Strahlung: ~160 Wm</a:t>
            </a:r>
            <a:r>
              <a:rPr lang="de-DE" altLang="de-DE" sz="2800" baseline="30000"/>
              <a:t>-2</a:t>
            </a:r>
            <a:r>
              <a:rPr lang="de-DE" altLang="de-DE" sz="2800"/>
              <a:t>;</a:t>
            </a:r>
          </a:p>
          <a:p>
            <a:pPr>
              <a:lnSpc>
                <a:spcPct val="80000"/>
              </a:lnSpc>
            </a:pPr>
            <a:r>
              <a:rPr lang="de-DE" altLang="de-DE" sz="2800"/>
              <a:t>anthropogener Strahlungsantrieb durch Klimagase: ~1,6 Wm</a:t>
            </a:r>
            <a:r>
              <a:rPr lang="de-DE" altLang="de-DE" sz="2800" baseline="30000"/>
              <a:t>-2</a:t>
            </a:r>
            <a:r>
              <a:rPr lang="de-DE" altLang="de-DE" sz="2800"/>
              <a:t>, Tendenz wachsend: ist bereits ~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fade">
                                      <p:cBhvr>
                                        <p:cTn id="7" dur="500"/>
                                        <p:tgtEl>
                                          <p:spTgt spid="174083">
                                            <p:txEl>
                                              <p:pRg st="0" end="0"/>
                                            </p:txEl>
                                          </p:spTgt>
                                        </p:tgtEl>
                                      </p:cBhvr>
                                    </p:animEffect>
                                    <p:anim calcmode="lin" valueType="num">
                                      <p:cBhvr>
                                        <p:cTn id="8" dur="5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4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083">
                                            <p:txEl>
                                              <p:pRg st="1" end="1"/>
                                            </p:txEl>
                                          </p:spTgt>
                                        </p:tgtEl>
                                        <p:attrNameLst>
                                          <p:attrName>style.visibility</p:attrName>
                                        </p:attrNameLst>
                                      </p:cBhvr>
                                      <p:to>
                                        <p:strVal val="visible"/>
                                      </p:to>
                                    </p:set>
                                    <p:animEffect transition="in" filter="fade">
                                      <p:cBhvr>
                                        <p:cTn id="14" dur="500"/>
                                        <p:tgtEl>
                                          <p:spTgt spid="174083">
                                            <p:txEl>
                                              <p:pRg st="1" end="1"/>
                                            </p:txEl>
                                          </p:spTgt>
                                        </p:tgtEl>
                                      </p:cBhvr>
                                    </p:animEffect>
                                    <p:anim calcmode="lin" valueType="num">
                                      <p:cBhvr>
                                        <p:cTn id="15" dur="5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740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4083">
                                            <p:txEl>
                                              <p:pRg st="2" end="2"/>
                                            </p:txEl>
                                          </p:spTgt>
                                        </p:tgtEl>
                                        <p:attrNameLst>
                                          <p:attrName>style.visibility</p:attrName>
                                        </p:attrNameLst>
                                      </p:cBhvr>
                                      <p:to>
                                        <p:strVal val="visible"/>
                                      </p:to>
                                    </p:set>
                                    <p:animEffect transition="in" filter="fade">
                                      <p:cBhvr>
                                        <p:cTn id="21" dur="500"/>
                                        <p:tgtEl>
                                          <p:spTgt spid="174083">
                                            <p:txEl>
                                              <p:pRg st="2" end="2"/>
                                            </p:txEl>
                                          </p:spTgt>
                                        </p:tgtEl>
                                      </p:cBhvr>
                                    </p:animEffect>
                                    <p:anim calcmode="lin" valueType="num">
                                      <p:cBhvr>
                                        <p:cTn id="22" dur="5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7408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r>
              <a:rPr lang="de-DE" altLang="de-DE"/>
              <a:t>Momentaufnahmen</a:t>
            </a:r>
          </a:p>
        </p:txBody>
      </p:sp>
      <p:sp>
        <p:nvSpPr>
          <p:cNvPr id="106499" name="Rectangle 3"/>
          <p:cNvSpPr>
            <a:spLocks noGrp="1" noRot="1" noChangeArrowheads="1"/>
          </p:cNvSpPr>
          <p:nvPr>
            <p:ph type="body" sz="half" idx="1"/>
          </p:nvPr>
        </p:nvSpPr>
        <p:spPr/>
        <p:txBody>
          <a:bodyPr/>
          <a:lstStyle/>
          <a:p>
            <a:r>
              <a:rPr lang="de-DE" altLang="de-DE" sz="2800"/>
              <a:t>Stürme tauchen wohl immer öfter auf, ich erinnere mich an Lothar und Kyrill</a:t>
            </a:r>
          </a:p>
        </p:txBody>
      </p:sp>
      <p:pic>
        <p:nvPicPr>
          <p:cNvPr id="106503" name="Picture 7" descr="Windhose"/>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211638" y="2309813"/>
            <a:ext cx="4932362" cy="3789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01" name="Picture 5" descr="sturmschaden"/>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484438" y="3495675"/>
            <a:ext cx="4481512" cy="3362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1000" fill="hold"/>
                                        <p:tgtEl>
                                          <p:spTgt spid="106498"/>
                                        </p:tgtEl>
                                        <p:attrNameLst>
                                          <p:attrName>ppt_x</p:attrName>
                                        </p:attrNameLst>
                                      </p:cBhvr>
                                      <p:tavLst>
                                        <p:tav tm="0">
                                          <p:val>
                                            <p:strVal val="#ppt_x-.2"/>
                                          </p:val>
                                        </p:tav>
                                        <p:tav tm="100000">
                                          <p:val>
                                            <p:strVal val="#ppt_x"/>
                                          </p:val>
                                        </p:tav>
                                      </p:tavLst>
                                    </p:anim>
                                    <p:anim calcmode="lin" valueType="num">
                                      <p:cBhvr>
                                        <p:cTn id="8" dur="1000" fill="hold"/>
                                        <p:tgtEl>
                                          <p:spTgt spid="1064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6498"/>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06499">
                                            <p:txEl>
                                              <p:pRg st="0" end="0"/>
                                            </p:txEl>
                                          </p:spTgt>
                                        </p:tgtEl>
                                        <p:attrNameLst>
                                          <p:attrName>style.visibility</p:attrName>
                                        </p:attrNameLst>
                                      </p:cBhvr>
                                      <p:to>
                                        <p:strVal val="visible"/>
                                      </p:to>
                                    </p:set>
                                    <p:animEffect transition="in" filter="fade">
                                      <p:cBhvr>
                                        <p:cTn id="13" dur="500"/>
                                        <p:tgtEl>
                                          <p:spTgt spid="106499">
                                            <p:txEl>
                                              <p:pRg st="0" end="0"/>
                                            </p:txEl>
                                          </p:spTgt>
                                        </p:tgtEl>
                                      </p:cBhvr>
                                    </p:animEffect>
                                    <p:anim calcmode="lin" valueType="num">
                                      <p:cBhvr>
                                        <p:cTn id="14"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06499">
                                            <p:txEl>
                                              <p:pRg st="0" end="0"/>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6503"/>
                                        </p:tgtEl>
                                        <p:attrNameLst>
                                          <p:attrName>style.visibility</p:attrName>
                                        </p:attrNameLst>
                                      </p:cBhvr>
                                      <p:to>
                                        <p:strVal val="visible"/>
                                      </p:to>
                                    </p:set>
                                    <p:animEffect transition="in" filter="fade">
                                      <p:cBhvr>
                                        <p:cTn id="19" dur="2000"/>
                                        <p:tgtEl>
                                          <p:spTgt spid="106503"/>
                                        </p:tgtEl>
                                      </p:cBhvr>
                                    </p:animEffect>
                                  </p:childTnLst>
                                </p:cTn>
                              </p:par>
                            </p:childTnLst>
                          </p:cTn>
                        </p:par>
                        <p:par>
                          <p:cTn id="20" fill="hold" nodeType="afterGroup">
                            <p:stCondLst>
                              <p:cond delay="3500"/>
                            </p:stCondLst>
                            <p:childTnLst>
                              <p:par>
                                <p:cTn id="21" presetID="10" presetClass="entr" presetSubtype="0" fill="hold" nodeType="afterEffect">
                                  <p:stCondLst>
                                    <p:cond delay="2000"/>
                                  </p:stCondLst>
                                  <p:childTnLst>
                                    <p:set>
                                      <p:cBhvr>
                                        <p:cTn id="22" dur="1" fill="hold">
                                          <p:stCondLst>
                                            <p:cond delay="0"/>
                                          </p:stCondLst>
                                        </p:cTn>
                                        <p:tgtEl>
                                          <p:spTgt spid="106501"/>
                                        </p:tgtEl>
                                        <p:attrNameLst>
                                          <p:attrName>style.visibility</p:attrName>
                                        </p:attrNameLst>
                                      </p:cBhvr>
                                      <p:to>
                                        <p:strVal val="visible"/>
                                      </p:to>
                                    </p:set>
                                    <p:animEffect transition="in" filter="fade">
                                      <p:cBhvr>
                                        <p:cTn id="23" dur="20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r>
              <a:rPr lang="de-DE" altLang="de-DE"/>
              <a:t>prinzipielle Grenze</a:t>
            </a:r>
          </a:p>
        </p:txBody>
      </p:sp>
      <p:sp>
        <p:nvSpPr>
          <p:cNvPr id="175107" name="Rectangle 3"/>
          <p:cNvSpPr>
            <a:spLocks noGrp="1" noRot="1" noChangeArrowheads="1"/>
          </p:cNvSpPr>
          <p:nvPr>
            <p:ph type="body" idx="1"/>
          </p:nvPr>
        </p:nvSpPr>
        <p:spPr>
          <a:xfrm>
            <a:off x="301625" y="1600200"/>
            <a:ext cx="8540750" cy="5257800"/>
          </a:xfrm>
        </p:spPr>
        <p:txBody>
          <a:bodyPr/>
          <a:lstStyle/>
          <a:p>
            <a:r>
              <a:rPr lang="de-DE" altLang="de-DE" sz="2800"/>
              <a:t>Die Krux: es gibt für den notwendig begrenzten Energieumsatz keine technischen Lösungen </a:t>
            </a:r>
          </a:p>
          <a:p>
            <a:r>
              <a:rPr lang="de-DE" altLang="de-DE" sz="2800"/>
              <a:t>Das Problem der Klimagase könnte durchaus mit Hilfe technischer Entwicklungen gelöst werden –  Das Energieproblem jedoch nicht.</a:t>
            </a:r>
          </a:p>
          <a:p>
            <a:r>
              <a:rPr lang="de-DE" altLang="de-DE" sz="2800"/>
              <a:t>In der Konsequenz bedeutet das eine Wachstums-grenze: Es geht nicht immer „weiter so“ </a:t>
            </a:r>
          </a:p>
          <a:p>
            <a:r>
              <a:rPr lang="de-DE" altLang="de-DE" sz="2800"/>
              <a:t>Die Frage lautet also nicht, wie erzeugen wir die benötigte Energie, sondern sie lautet letztlich: Wie kommen wir mit der vorhandenen Energie aus?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fade">
                                      <p:cBhvr>
                                        <p:cTn id="7" dur="500"/>
                                        <p:tgtEl>
                                          <p:spTgt spid="175107">
                                            <p:txEl>
                                              <p:pRg st="0" end="0"/>
                                            </p:txEl>
                                          </p:spTgt>
                                        </p:tgtEl>
                                      </p:cBhvr>
                                    </p:animEffect>
                                    <p:anim calcmode="lin" valueType="num">
                                      <p:cBhvr>
                                        <p:cTn id="8" dur="5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51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5107">
                                            <p:txEl>
                                              <p:pRg st="1" end="1"/>
                                            </p:txEl>
                                          </p:spTgt>
                                        </p:tgtEl>
                                        <p:attrNameLst>
                                          <p:attrName>style.visibility</p:attrName>
                                        </p:attrNameLst>
                                      </p:cBhvr>
                                      <p:to>
                                        <p:strVal val="visible"/>
                                      </p:to>
                                    </p:set>
                                    <p:animEffect transition="in" filter="fade">
                                      <p:cBhvr>
                                        <p:cTn id="14" dur="500"/>
                                        <p:tgtEl>
                                          <p:spTgt spid="175107">
                                            <p:txEl>
                                              <p:pRg st="1" end="1"/>
                                            </p:txEl>
                                          </p:spTgt>
                                        </p:tgtEl>
                                      </p:cBhvr>
                                    </p:animEffect>
                                    <p:anim calcmode="lin" valueType="num">
                                      <p:cBhvr>
                                        <p:cTn id="15" dur="5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751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5107">
                                            <p:txEl>
                                              <p:pRg st="2" end="2"/>
                                            </p:txEl>
                                          </p:spTgt>
                                        </p:tgtEl>
                                        <p:attrNameLst>
                                          <p:attrName>style.visibility</p:attrName>
                                        </p:attrNameLst>
                                      </p:cBhvr>
                                      <p:to>
                                        <p:strVal val="visible"/>
                                      </p:to>
                                    </p:set>
                                    <p:animEffect transition="in" filter="fade">
                                      <p:cBhvr>
                                        <p:cTn id="21" dur="500"/>
                                        <p:tgtEl>
                                          <p:spTgt spid="175107">
                                            <p:txEl>
                                              <p:pRg st="2" end="2"/>
                                            </p:txEl>
                                          </p:spTgt>
                                        </p:tgtEl>
                                      </p:cBhvr>
                                    </p:animEffect>
                                    <p:anim calcmode="lin" valueType="num">
                                      <p:cBhvr>
                                        <p:cTn id="22" dur="5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751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75107">
                                            <p:txEl>
                                              <p:pRg st="3" end="3"/>
                                            </p:txEl>
                                          </p:spTgt>
                                        </p:tgtEl>
                                        <p:attrNameLst>
                                          <p:attrName>style.visibility</p:attrName>
                                        </p:attrNameLst>
                                      </p:cBhvr>
                                      <p:to>
                                        <p:strVal val="visible"/>
                                      </p:to>
                                    </p:set>
                                    <p:animEffect transition="in" filter="fade">
                                      <p:cBhvr>
                                        <p:cTn id="28" dur="500"/>
                                        <p:tgtEl>
                                          <p:spTgt spid="175107">
                                            <p:txEl>
                                              <p:pRg st="3" end="3"/>
                                            </p:txEl>
                                          </p:spTgt>
                                        </p:tgtEl>
                                      </p:cBhvr>
                                    </p:animEffect>
                                    <p:anim calcmode="lin" valueType="num">
                                      <p:cBhvr>
                                        <p:cTn id="29" dur="500" fill="hold"/>
                                        <p:tgtEl>
                                          <p:spTgt spid="17510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7510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a:lstStyle/>
          <a:p>
            <a:r>
              <a:rPr lang="de-DE" altLang="de-DE"/>
              <a:t>Wie also weiter?</a:t>
            </a:r>
          </a:p>
        </p:txBody>
      </p:sp>
      <p:sp>
        <p:nvSpPr>
          <p:cNvPr id="157699" name="Rectangle 3"/>
          <p:cNvSpPr>
            <a:spLocks noGrp="1" noRot="1" noChangeArrowheads="1"/>
          </p:cNvSpPr>
          <p:nvPr>
            <p:ph type="body" idx="1"/>
          </p:nvPr>
        </p:nvSpPr>
        <p:spPr/>
        <p:txBody>
          <a:bodyPr/>
          <a:lstStyle/>
          <a:p>
            <a:pPr marL="0" indent="0">
              <a:buFont typeface="Arial" panose="020B0604020202020204" pitchFamily="34" charset="0"/>
              <a:buNone/>
            </a:pPr>
            <a:r>
              <a:rPr lang="de-DE" altLang="de-DE"/>
              <a:t>Ogunlade Davidson, Co-Vorsitzender der Arbeitsgruppe des IPCC, die den dritten Teil des aktuellen Berichtes erarbeitet hat:</a:t>
            </a:r>
          </a:p>
          <a:p>
            <a:pPr marL="0" indent="0" algn="ctr">
              <a:buFont typeface="Arial" panose="020B0604020202020204" pitchFamily="34" charset="0"/>
              <a:buNone/>
            </a:pPr>
            <a:r>
              <a:rPr lang="de-DE" altLang="de-DE" sz="4400" b="1">
                <a:solidFill>
                  <a:srgbClr val="FFCC00"/>
                </a:solidFill>
              </a:rPr>
              <a:t>„Es geht hier nicht um Opfer, die die Menschen bringen müssen, sondern um Änderungen des Lebensstils.“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p:cTn id="7" dur="1000" fill="hold"/>
                                        <p:tgtEl>
                                          <p:spTgt spid="157698"/>
                                        </p:tgtEl>
                                        <p:attrNameLst>
                                          <p:attrName>ppt_x</p:attrName>
                                        </p:attrNameLst>
                                      </p:cBhvr>
                                      <p:tavLst>
                                        <p:tav tm="0">
                                          <p:val>
                                            <p:strVal val="#ppt_x-.2"/>
                                          </p:val>
                                        </p:tav>
                                        <p:tav tm="100000">
                                          <p:val>
                                            <p:strVal val="#ppt_x"/>
                                          </p:val>
                                        </p:tav>
                                      </p:tavLst>
                                    </p:anim>
                                    <p:anim calcmode="lin" valueType="num">
                                      <p:cBhvr>
                                        <p:cTn id="8" dur="1000" fill="hold"/>
                                        <p:tgtEl>
                                          <p:spTgt spid="157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7698"/>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57699">
                                            <p:txEl>
                                              <p:pRg st="0" end="0"/>
                                            </p:txEl>
                                          </p:spTgt>
                                        </p:tgtEl>
                                        <p:attrNameLst>
                                          <p:attrName>style.visibility</p:attrName>
                                        </p:attrNameLst>
                                      </p:cBhvr>
                                      <p:to>
                                        <p:strVal val="visible"/>
                                      </p:to>
                                    </p:set>
                                    <p:animEffect transition="in" filter="fade">
                                      <p:cBhvr>
                                        <p:cTn id="13" dur="500"/>
                                        <p:tgtEl>
                                          <p:spTgt spid="157699">
                                            <p:txEl>
                                              <p:pRg st="0" end="0"/>
                                            </p:txEl>
                                          </p:spTgt>
                                        </p:tgtEl>
                                      </p:cBhvr>
                                    </p:animEffect>
                                    <p:anim calcmode="lin" valueType="num">
                                      <p:cBhvr>
                                        <p:cTn id="14" dur="5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576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57699">
                                            <p:txEl>
                                              <p:pRg st="1" end="1"/>
                                            </p:txEl>
                                          </p:spTgt>
                                        </p:tgtEl>
                                        <p:attrNameLst>
                                          <p:attrName>style.visibility</p:attrName>
                                        </p:attrNameLst>
                                      </p:cBhvr>
                                      <p:to>
                                        <p:strVal val="visible"/>
                                      </p:to>
                                    </p:set>
                                    <p:animEffect transition="in" filter="fade">
                                      <p:cBhvr>
                                        <p:cTn id="20" dur="500"/>
                                        <p:tgtEl>
                                          <p:spTgt spid="157699">
                                            <p:txEl>
                                              <p:pRg st="1" end="1"/>
                                            </p:txEl>
                                          </p:spTgt>
                                        </p:tgtEl>
                                      </p:cBhvr>
                                    </p:animEffect>
                                    <p:anim calcmode="lin" valueType="num">
                                      <p:cBhvr>
                                        <p:cTn id="21" dur="5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5769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r>
              <a:rPr lang="de-DE" altLang="de-DE"/>
              <a:t>Perspektiven</a:t>
            </a:r>
          </a:p>
        </p:txBody>
      </p:sp>
      <p:sp>
        <p:nvSpPr>
          <p:cNvPr id="158723" name="Rectangle 3"/>
          <p:cNvSpPr>
            <a:spLocks noGrp="1" noRot="1" noChangeArrowheads="1"/>
          </p:cNvSpPr>
          <p:nvPr>
            <p:ph type="body" idx="1"/>
          </p:nvPr>
        </p:nvSpPr>
        <p:spPr>
          <a:xfrm>
            <a:off x="301625" y="1600200"/>
            <a:ext cx="8540750" cy="5141913"/>
          </a:xfrm>
        </p:spPr>
        <p:txBody>
          <a:bodyPr/>
          <a:lstStyle/>
          <a:p>
            <a:r>
              <a:rPr lang="de-DE" altLang="de-DE"/>
              <a:t>Frederic Vester (1925 – 2003), Publizist und Biokybernetiker, arbeitete im Bereich vernetzter Systeme und propagierte systemisches Denken</a:t>
            </a:r>
          </a:p>
          <a:p>
            <a:pPr lvl="1"/>
            <a:r>
              <a:rPr lang="de-DE" altLang="de-DE"/>
              <a:t>ökologische Fertigungsprozesse erfordern und bedingen vernetztes Denken und Handeln und sind nur in dezentralen Produktionsstrukturen sinnvoll möglich</a:t>
            </a:r>
          </a:p>
          <a:p>
            <a:pPr lvl="1"/>
            <a:r>
              <a:rPr lang="de-DE" altLang="de-DE"/>
              <a:t>das betrifft insbesondere auch ökologisch vertretbare Energieumwandlungsmethoden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p:cTn id="7" dur="1000" fill="hold"/>
                                        <p:tgtEl>
                                          <p:spTgt spid="158722"/>
                                        </p:tgtEl>
                                        <p:attrNameLst>
                                          <p:attrName>ppt_x</p:attrName>
                                        </p:attrNameLst>
                                      </p:cBhvr>
                                      <p:tavLst>
                                        <p:tav tm="0">
                                          <p:val>
                                            <p:strVal val="#ppt_x-.2"/>
                                          </p:val>
                                        </p:tav>
                                        <p:tav tm="100000">
                                          <p:val>
                                            <p:strVal val="#ppt_x"/>
                                          </p:val>
                                        </p:tav>
                                      </p:tavLst>
                                    </p:anim>
                                    <p:anim calcmode="lin" valueType="num">
                                      <p:cBhvr>
                                        <p:cTn id="8" dur="1000" fill="hold"/>
                                        <p:tgtEl>
                                          <p:spTgt spid="1587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872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58723">
                                            <p:txEl>
                                              <p:pRg st="0" end="0"/>
                                            </p:txEl>
                                          </p:spTgt>
                                        </p:tgtEl>
                                        <p:attrNameLst>
                                          <p:attrName>style.visibility</p:attrName>
                                        </p:attrNameLst>
                                      </p:cBhvr>
                                      <p:to>
                                        <p:strVal val="visible"/>
                                      </p:to>
                                    </p:set>
                                    <p:animEffect transition="in" filter="fade">
                                      <p:cBhvr>
                                        <p:cTn id="13" dur="500"/>
                                        <p:tgtEl>
                                          <p:spTgt spid="158723">
                                            <p:txEl>
                                              <p:pRg st="0" end="0"/>
                                            </p:txEl>
                                          </p:spTgt>
                                        </p:tgtEl>
                                      </p:cBhvr>
                                    </p:animEffect>
                                    <p:anim calcmode="lin" valueType="num">
                                      <p:cBhvr>
                                        <p:cTn id="14"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587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58723">
                                            <p:txEl>
                                              <p:pRg st="1" end="1"/>
                                            </p:txEl>
                                          </p:spTgt>
                                        </p:tgtEl>
                                        <p:attrNameLst>
                                          <p:attrName>style.visibility</p:attrName>
                                        </p:attrNameLst>
                                      </p:cBhvr>
                                      <p:to>
                                        <p:strVal val="visible"/>
                                      </p:to>
                                    </p:set>
                                    <p:animEffect transition="in" filter="fade">
                                      <p:cBhvr>
                                        <p:cTn id="20" dur="500"/>
                                        <p:tgtEl>
                                          <p:spTgt spid="158723">
                                            <p:txEl>
                                              <p:pRg st="1" end="1"/>
                                            </p:txEl>
                                          </p:spTgt>
                                        </p:tgtEl>
                                      </p:cBhvr>
                                    </p:animEffect>
                                    <p:anim calcmode="lin" valueType="num">
                                      <p:cBhvr>
                                        <p:cTn id="21"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587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58723">
                                            <p:txEl>
                                              <p:pRg st="2" end="2"/>
                                            </p:txEl>
                                          </p:spTgt>
                                        </p:tgtEl>
                                        <p:attrNameLst>
                                          <p:attrName>style.visibility</p:attrName>
                                        </p:attrNameLst>
                                      </p:cBhvr>
                                      <p:to>
                                        <p:strVal val="visible"/>
                                      </p:to>
                                    </p:set>
                                    <p:animEffect transition="in" filter="fade">
                                      <p:cBhvr>
                                        <p:cTn id="27" dur="500"/>
                                        <p:tgtEl>
                                          <p:spTgt spid="158723">
                                            <p:txEl>
                                              <p:pRg st="2" end="2"/>
                                            </p:txEl>
                                          </p:spTgt>
                                        </p:tgtEl>
                                      </p:cBhvr>
                                    </p:animEffect>
                                    <p:anim calcmode="lin" valueType="num">
                                      <p:cBhvr>
                                        <p:cTn id="28" dur="5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872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r>
              <a:rPr lang="de-DE" altLang="de-DE"/>
              <a:t>Perspektiven</a:t>
            </a:r>
          </a:p>
        </p:txBody>
      </p:sp>
      <p:sp>
        <p:nvSpPr>
          <p:cNvPr id="159747" name="Rectangle 3"/>
          <p:cNvSpPr>
            <a:spLocks noGrp="1" noRot="1" noChangeArrowheads="1"/>
          </p:cNvSpPr>
          <p:nvPr>
            <p:ph type="body" idx="1"/>
          </p:nvPr>
        </p:nvSpPr>
        <p:spPr>
          <a:xfrm>
            <a:off x="323850" y="1600200"/>
            <a:ext cx="8280400" cy="5068888"/>
          </a:xfrm>
        </p:spPr>
        <p:txBody>
          <a:bodyPr/>
          <a:lstStyle/>
          <a:p>
            <a:r>
              <a:rPr lang="de-DE" altLang="de-DE" sz="2800"/>
              <a:t>Merkmale „biokybernetischer“ Produktions-techniken sind nach Frederic Vester u. a.:</a:t>
            </a:r>
          </a:p>
          <a:p>
            <a:pPr lvl="1"/>
            <a:r>
              <a:rPr lang="de-DE" altLang="de-DE" sz="2400"/>
              <a:t>langfristige Nutzensoptimierung statt Produktmaximierung</a:t>
            </a:r>
          </a:p>
          <a:p>
            <a:pPr lvl="1"/>
            <a:r>
              <a:rPr lang="de-DE" altLang="de-DE" sz="2400"/>
              <a:t>standardisierte Teile – individuelles, angepasstes Endprodukt</a:t>
            </a:r>
          </a:p>
          <a:p>
            <a:pPr lvl="1"/>
            <a:r>
              <a:rPr lang="de-DE" altLang="de-DE" sz="2400"/>
              <a:t>Funktionsorientierung statt Produktorientierung durch Produktvielfalt und –wechsel</a:t>
            </a:r>
          </a:p>
          <a:p>
            <a:pPr lvl="1"/>
            <a:r>
              <a:rPr lang="de-DE" altLang="de-DE" sz="2400"/>
              <a:t>Mehrfachnutzung von Produkten, Verfahren und Organisationseinheiten; Energieoptimierung</a:t>
            </a:r>
          </a:p>
          <a:p>
            <a:pPr lvl="1"/>
            <a:r>
              <a:rPr lang="de-DE" altLang="de-DE" sz="2400"/>
              <a:t>Recycling unter Kombination von Einwegprozessen zu Kreisprozessen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500"/>
                                        <p:tgtEl>
                                          <p:spTgt spid="159747">
                                            <p:txEl>
                                              <p:pRg st="0" end="0"/>
                                            </p:txEl>
                                          </p:spTgt>
                                        </p:tgtEl>
                                      </p:cBhvr>
                                    </p:animEffect>
                                    <p:anim calcmode="lin" valueType="num">
                                      <p:cBhvr>
                                        <p:cTn id="8" dur="5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974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9747">
                                            <p:txEl>
                                              <p:pRg st="1" end="1"/>
                                            </p:txEl>
                                          </p:spTgt>
                                        </p:tgtEl>
                                        <p:attrNameLst>
                                          <p:attrName>style.visibility</p:attrName>
                                        </p:attrNameLst>
                                      </p:cBhvr>
                                      <p:to>
                                        <p:strVal val="visible"/>
                                      </p:to>
                                    </p:set>
                                    <p:animEffect transition="in" filter="fade">
                                      <p:cBhvr>
                                        <p:cTn id="14" dur="500"/>
                                        <p:tgtEl>
                                          <p:spTgt spid="159747">
                                            <p:txEl>
                                              <p:pRg st="1" end="1"/>
                                            </p:txEl>
                                          </p:spTgt>
                                        </p:tgtEl>
                                      </p:cBhvr>
                                    </p:animEffect>
                                    <p:anim calcmode="lin" valueType="num">
                                      <p:cBhvr>
                                        <p:cTn id="15"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974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9747">
                                            <p:txEl>
                                              <p:pRg st="2" end="2"/>
                                            </p:txEl>
                                          </p:spTgt>
                                        </p:tgtEl>
                                        <p:attrNameLst>
                                          <p:attrName>style.visibility</p:attrName>
                                        </p:attrNameLst>
                                      </p:cBhvr>
                                      <p:to>
                                        <p:strVal val="visible"/>
                                      </p:to>
                                    </p:set>
                                    <p:animEffect transition="in" filter="fade">
                                      <p:cBhvr>
                                        <p:cTn id="21" dur="500"/>
                                        <p:tgtEl>
                                          <p:spTgt spid="159747">
                                            <p:txEl>
                                              <p:pRg st="2" end="2"/>
                                            </p:txEl>
                                          </p:spTgt>
                                        </p:tgtEl>
                                      </p:cBhvr>
                                    </p:animEffect>
                                    <p:anim calcmode="lin" valueType="num">
                                      <p:cBhvr>
                                        <p:cTn id="22"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974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9747">
                                            <p:txEl>
                                              <p:pRg st="3" end="3"/>
                                            </p:txEl>
                                          </p:spTgt>
                                        </p:tgtEl>
                                        <p:attrNameLst>
                                          <p:attrName>style.visibility</p:attrName>
                                        </p:attrNameLst>
                                      </p:cBhvr>
                                      <p:to>
                                        <p:strVal val="visible"/>
                                      </p:to>
                                    </p:set>
                                    <p:animEffect transition="in" filter="fade">
                                      <p:cBhvr>
                                        <p:cTn id="28" dur="500"/>
                                        <p:tgtEl>
                                          <p:spTgt spid="159747">
                                            <p:txEl>
                                              <p:pRg st="3" end="3"/>
                                            </p:txEl>
                                          </p:spTgt>
                                        </p:tgtEl>
                                      </p:cBhvr>
                                    </p:animEffect>
                                    <p:anim calcmode="lin" valueType="num">
                                      <p:cBhvr>
                                        <p:cTn id="29" dur="5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5974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59747">
                                            <p:txEl>
                                              <p:pRg st="4" end="4"/>
                                            </p:txEl>
                                          </p:spTgt>
                                        </p:tgtEl>
                                        <p:attrNameLst>
                                          <p:attrName>style.visibility</p:attrName>
                                        </p:attrNameLst>
                                      </p:cBhvr>
                                      <p:to>
                                        <p:strVal val="visible"/>
                                      </p:to>
                                    </p:set>
                                    <p:animEffect transition="in" filter="fade">
                                      <p:cBhvr>
                                        <p:cTn id="35" dur="500"/>
                                        <p:tgtEl>
                                          <p:spTgt spid="159747">
                                            <p:txEl>
                                              <p:pRg st="4" end="4"/>
                                            </p:txEl>
                                          </p:spTgt>
                                        </p:tgtEl>
                                      </p:cBhvr>
                                    </p:animEffect>
                                    <p:anim calcmode="lin" valueType="num">
                                      <p:cBhvr>
                                        <p:cTn id="36" dur="500" fill="hold"/>
                                        <p:tgtEl>
                                          <p:spTgt spid="15974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5974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59747">
                                            <p:txEl>
                                              <p:pRg st="5" end="5"/>
                                            </p:txEl>
                                          </p:spTgt>
                                        </p:tgtEl>
                                        <p:attrNameLst>
                                          <p:attrName>style.visibility</p:attrName>
                                        </p:attrNameLst>
                                      </p:cBhvr>
                                      <p:to>
                                        <p:strVal val="visible"/>
                                      </p:to>
                                    </p:set>
                                    <p:animEffect transition="in" filter="fade">
                                      <p:cBhvr>
                                        <p:cTn id="42" dur="500"/>
                                        <p:tgtEl>
                                          <p:spTgt spid="159747">
                                            <p:txEl>
                                              <p:pRg st="5" end="5"/>
                                            </p:txEl>
                                          </p:spTgt>
                                        </p:tgtEl>
                                      </p:cBhvr>
                                    </p:animEffect>
                                    <p:anim calcmode="lin" valueType="num">
                                      <p:cBhvr>
                                        <p:cTn id="43" dur="500" fill="hold"/>
                                        <p:tgtEl>
                                          <p:spTgt spid="159747">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159747">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r>
              <a:rPr lang="de-DE" altLang="de-DE"/>
              <a:t>Perspektiven</a:t>
            </a:r>
          </a:p>
        </p:txBody>
      </p:sp>
      <p:sp>
        <p:nvSpPr>
          <p:cNvPr id="160771" name="Rectangle 3"/>
          <p:cNvSpPr>
            <a:spLocks noGrp="1" noRot="1" noChangeArrowheads="1"/>
          </p:cNvSpPr>
          <p:nvPr>
            <p:ph type="body" sz="half" idx="1"/>
          </p:nvPr>
        </p:nvSpPr>
        <p:spPr>
          <a:xfrm>
            <a:off x="0" y="1341438"/>
            <a:ext cx="9144000" cy="2663825"/>
          </a:xfrm>
        </p:spPr>
        <p:txBody>
          <a:bodyPr/>
          <a:lstStyle/>
          <a:p>
            <a:pPr>
              <a:lnSpc>
                <a:spcPct val="90000"/>
              </a:lnSpc>
            </a:pPr>
            <a:r>
              <a:rPr lang="de-DE" altLang="de-DE" sz="2400"/>
              <a:t>Technologien sind nur dann ökologisch effektiv, wenn die Organisationsräume klein und die Methoden und Produkte angepasst sind</a:t>
            </a:r>
          </a:p>
          <a:p>
            <a:pPr>
              <a:lnSpc>
                <a:spcPct val="90000"/>
              </a:lnSpc>
            </a:pPr>
            <a:r>
              <a:rPr lang="de-DE" altLang="de-DE" sz="2400"/>
              <a:t>Die Technik selbst fordert hier Veränderungen der Produktionsorganisation </a:t>
            </a:r>
            <a:r>
              <a:rPr lang="de-DE" altLang="de-DE" sz="2400">
                <a:solidFill>
                  <a:srgbClr val="FFCC00"/>
                </a:solidFill>
              </a:rPr>
              <a:t>und der</a:t>
            </a:r>
            <a:r>
              <a:rPr lang="de-DE" altLang="de-DE" sz="2400"/>
              <a:t> </a:t>
            </a:r>
            <a:r>
              <a:rPr lang="de-DE" altLang="de-DE" sz="2400">
                <a:solidFill>
                  <a:srgbClr val="FFCC00"/>
                </a:solidFill>
              </a:rPr>
              <a:t>Lebensweise</a:t>
            </a:r>
          </a:p>
          <a:p>
            <a:pPr>
              <a:lnSpc>
                <a:spcPct val="90000"/>
              </a:lnSpc>
            </a:pPr>
            <a:r>
              <a:rPr lang="de-DE" altLang="de-DE" sz="2400"/>
              <a:t>Der Wandel ist damit nicht auf Technik reduzierbar, sondern erfordert ebenfalls „soziale Erfindungen“ (Robert Jungk). </a:t>
            </a:r>
          </a:p>
        </p:txBody>
      </p:sp>
      <p:pic>
        <p:nvPicPr>
          <p:cNvPr id="160773" name="Picture 5" descr="veste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3860800"/>
            <a:ext cx="9144000" cy="209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0777" name="Group 9"/>
          <p:cNvGrpSpPr>
            <a:grpSpLocks/>
          </p:cNvGrpSpPr>
          <p:nvPr/>
        </p:nvGrpSpPr>
        <p:grpSpPr bwMode="auto">
          <a:xfrm>
            <a:off x="179388" y="5942013"/>
            <a:ext cx="8916987" cy="915987"/>
            <a:chOff x="113" y="3743"/>
            <a:chExt cx="5617" cy="577"/>
          </a:xfrm>
        </p:grpSpPr>
        <p:sp>
          <p:nvSpPr>
            <p:cNvPr id="160774" name="Text Box 6"/>
            <p:cNvSpPr txBox="1">
              <a:spLocks noChangeArrowheads="1"/>
            </p:cNvSpPr>
            <p:nvPr/>
          </p:nvSpPr>
          <p:spPr bwMode="auto">
            <a:xfrm>
              <a:off x="113" y="3743"/>
              <a:ext cx="137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a:t>Versklavungsprinzip</a:t>
              </a:r>
            </a:p>
            <a:p>
              <a:pPr algn="ctr"/>
              <a:r>
                <a:rPr lang="de-DE" altLang="de-DE"/>
                <a:t>in einem Netz</a:t>
              </a:r>
            </a:p>
          </p:txBody>
        </p:sp>
        <p:sp>
          <p:nvSpPr>
            <p:cNvPr id="160775" name="Text Box 7"/>
            <p:cNvSpPr txBox="1">
              <a:spLocks noChangeArrowheads="1"/>
            </p:cNvSpPr>
            <p:nvPr/>
          </p:nvSpPr>
          <p:spPr bwMode="auto">
            <a:xfrm>
              <a:off x="1973" y="3743"/>
              <a:ext cx="17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a:t>Alles ist mit allem vernetzt</a:t>
              </a:r>
            </a:p>
            <a:p>
              <a:pPr algn="ctr"/>
              <a:r>
                <a:rPr lang="de-DE" altLang="de-DE"/>
                <a:t>(nicht ökologisch)</a:t>
              </a:r>
            </a:p>
          </p:txBody>
        </p:sp>
        <p:sp>
          <p:nvSpPr>
            <p:cNvPr id="160776" name="Text Box 8"/>
            <p:cNvSpPr txBox="1">
              <a:spLocks noChangeArrowheads="1"/>
            </p:cNvSpPr>
            <p:nvPr/>
          </p:nvSpPr>
          <p:spPr bwMode="auto">
            <a:xfrm>
              <a:off x="3951" y="3743"/>
              <a:ext cx="1779"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a:t>dezentral-vernetzt: </a:t>
              </a:r>
            </a:p>
            <a:p>
              <a:pPr algn="ctr"/>
              <a:r>
                <a:rPr lang="de-DE" altLang="de-DE"/>
                <a:t>kleinere Cluster, die </a:t>
              </a:r>
            </a:p>
            <a:p>
              <a:pPr algn="ctr"/>
              <a:r>
                <a:rPr lang="de-DE" altLang="de-DE"/>
                <a:t>miteinander vernetzt sind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500"/>
                                        <p:tgtEl>
                                          <p:spTgt spid="160771">
                                            <p:txEl>
                                              <p:pRg st="0" end="0"/>
                                            </p:txEl>
                                          </p:spTgt>
                                        </p:tgtEl>
                                      </p:cBhvr>
                                    </p:animEffect>
                                    <p:anim calcmode="lin" valueType="num">
                                      <p:cBhvr>
                                        <p:cTn id="8" dur="5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07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60771">
                                            <p:txEl>
                                              <p:pRg st="1" end="1"/>
                                            </p:txEl>
                                          </p:spTgt>
                                        </p:tgtEl>
                                        <p:attrNameLst>
                                          <p:attrName>style.visibility</p:attrName>
                                        </p:attrNameLst>
                                      </p:cBhvr>
                                      <p:to>
                                        <p:strVal val="visible"/>
                                      </p:to>
                                    </p:set>
                                    <p:animEffect transition="in" filter="fade">
                                      <p:cBhvr>
                                        <p:cTn id="14" dur="500"/>
                                        <p:tgtEl>
                                          <p:spTgt spid="160771">
                                            <p:txEl>
                                              <p:pRg st="1" end="1"/>
                                            </p:txEl>
                                          </p:spTgt>
                                        </p:tgtEl>
                                      </p:cBhvr>
                                    </p:animEffect>
                                    <p:anim calcmode="lin" valueType="num">
                                      <p:cBhvr>
                                        <p:cTn id="15" dur="5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607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60771">
                                            <p:txEl>
                                              <p:pRg st="2" end="2"/>
                                            </p:txEl>
                                          </p:spTgt>
                                        </p:tgtEl>
                                        <p:attrNameLst>
                                          <p:attrName>style.visibility</p:attrName>
                                        </p:attrNameLst>
                                      </p:cBhvr>
                                      <p:to>
                                        <p:strVal val="visible"/>
                                      </p:to>
                                    </p:set>
                                    <p:animEffect transition="in" filter="fade">
                                      <p:cBhvr>
                                        <p:cTn id="21" dur="500"/>
                                        <p:tgtEl>
                                          <p:spTgt spid="160771">
                                            <p:txEl>
                                              <p:pRg st="2" end="2"/>
                                            </p:txEl>
                                          </p:spTgt>
                                        </p:tgtEl>
                                      </p:cBhvr>
                                    </p:animEffect>
                                    <p:anim calcmode="lin" valueType="num">
                                      <p:cBhvr>
                                        <p:cTn id="22" dur="5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607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60773">
                                            <p:bg/>
                                          </p:spTgt>
                                        </p:tgtEl>
                                        <p:attrNameLst>
                                          <p:attrName>style.visibility</p:attrName>
                                        </p:attrNameLst>
                                      </p:cBhvr>
                                      <p:to>
                                        <p:strVal val="visible"/>
                                      </p:to>
                                    </p:set>
                                    <p:animEffect transition="in" filter="fade">
                                      <p:cBhvr>
                                        <p:cTn id="28" dur="500"/>
                                        <p:tgtEl>
                                          <p:spTgt spid="160773">
                                            <p:bg/>
                                          </p:spTgt>
                                        </p:tgtEl>
                                      </p:cBhvr>
                                    </p:animEffect>
                                    <p:anim calcmode="lin" valueType="num">
                                      <p:cBhvr>
                                        <p:cTn id="29" dur="500" fill="hold"/>
                                        <p:tgtEl>
                                          <p:spTgt spid="160773">
                                            <p:bg/>
                                          </p:spTgt>
                                        </p:tgtEl>
                                        <p:attrNameLst>
                                          <p:attrName>ppt_x</p:attrName>
                                        </p:attrNameLst>
                                      </p:cBhvr>
                                      <p:tavLst>
                                        <p:tav tm="0">
                                          <p:val>
                                            <p:strVal val="#ppt_x"/>
                                          </p:val>
                                        </p:tav>
                                        <p:tav tm="100000">
                                          <p:val>
                                            <p:strVal val="#ppt_x"/>
                                          </p:val>
                                        </p:tav>
                                      </p:tavLst>
                                    </p:anim>
                                    <p:anim calcmode="lin" valueType="num">
                                      <p:cBhvr>
                                        <p:cTn id="30" dur="500" fill="hold"/>
                                        <p:tgtEl>
                                          <p:spTgt spid="160773">
                                            <p:bg/>
                                          </p:spTgt>
                                        </p:tgtEl>
                                        <p:attrNameLst>
                                          <p:attrName>ppt_y</p:attrName>
                                        </p:attrNameLst>
                                      </p:cBhvr>
                                      <p:tavLst>
                                        <p:tav tm="0">
                                          <p:val>
                                            <p:strVal val="#ppt_y+.05"/>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160777"/>
                                        </p:tgtEl>
                                        <p:attrNameLst>
                                          <p:attrName>style.visibility</p:attrName>
                                        </p:attrNameLst>
                                      </p:cBhvr>
                                      <p:to>
                                        <p:strVal val="visible"/>
                                      </p:to>
                                    </p:set>
                                    <p:animEffect transition="in" filter="fade">
                                      <p:cBhvr>
                                        <p:cTn id="33" dur="2000"/>
                                        <p:tgtEl>
                                          <p:spTgt spid="160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uiExpand="1" build="p"/>
      <p:bldP spid="16077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de-DE" altLang="de-DE"/>
              <a:t>Konsequenz</a:t>
            </a:r>
          </a:p>
        </p:txBody>
      </p:sp>
      <p:sp>
        <p:nvSpPr>
          <p:cNvPr id="23555" name="Rectangle 3"/>
          <p:cNvSpPr>
            <a:spLocks noGrp="1" noRot="1" noChangeArrowheads="1"/>
          </p:cNvSpPr>
          <p:nvPr>
            <p:ph type="body" idx="1"/>
          </p:nvPr>
        </p:nvSpPr>
        <p:spPr>
          <a:xfrm>
            <a:off x="457200" y="1600200"/>
            <a:ext cx="8229600" cy="4997450"/>
          </a:xfrm>
        </p:spPr>
        <p:txBody>
          <a:bodyPr/>
          <a:lstStyle/>
          <a:p>
            <a:r>
              <a:rPr lang="de-DE" altLang="de-DE"/>
              <a:t>Müssen wir in Zukunft im Winter im Dunklen sitzen und frieren und wird Warmwasser dann zum Luxus?</a:t>
            </a:r>
          </a:p>
          <a:p>
            <a:r>
              <a:rPr lang="de-DE" altLang="de-DE"/>
              <a:t>Finden Urlaubsreisen nur noch virtuell statt?</a:t>
            </a:r>
          </a:p>
          <a:p>
            <a:r>
              <a:rPr lang="de-DE" altLang="de-DE"/>
              <a:t>Nein – die Lebensqualität der Menschen soll nicht beeinträchtigt werden, und zwar </a:t>
            </a:r>
            <a:br>
              <a:rPr lang="de-DE" altLang="de-DE"/>
            </a:br>
            <a:r>
              <a:rPr lang="de-DE" altLang="de-DE"/>
              <a:t>die Lebensqualität </a:t>
            </a:r>
            <a:r>
              <a:rPr lang="de-DE" altLang="de-DE" b="1">
                <a:solidFill>
                  <a:srgbClr val="FFCC00"/>
                </a:solidFill>
              </a:rPr>
              <a:t>aller Menschen</a:t>
            </a:r>
          </a:p>
          <a:p>
            <a:r>
              <a:rPr lang="de-DE" altLang="de-DE"/>
              <a:t>Das ist bereits heute möglich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fade">
                                      <p:cBhvr>
                                        <p:cTn id="13" dur="500"/>
                                        <p:tgtEl>
                                          <p:spTgt spid="23555">
                                            <p:txEl>
                                              <p:pRg st="0" end="0"/>
                                            </p:txEl>
                                          </p:spTgt>
                                        </p:tgtEl>
                                      </p:cBhvr>
                                    </p:animEffect>
                                    <p:anim calcmode="lin" valueType="num">
                                      <p:cBhvr>
                                        <p:cTn id="14"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35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3555">
                                            <p:txEl>
                                              <p:pRg st="1" end="1"/>
                                            </p:txEl>
                                          </p:spTgt>
                                        </p:tgtEl>
                                        <p:attrNameLst>
                                          <p:attrName>style.visibility</p:attrName>
                                        </p:attrNameLst>
                                      </p:cBhvr>
                                      <p:to>
                                        <p:strVal val="visible"/>
                                      </p:to>
                                    </p:set>
                                    <p:animEffect transition="in" filter="fade">
                                      <p:cBhvr>
                                        <p:cTn id="20" dur="500"/>
                                        <p:tgtEl>
                                          <p:spTgt spid="23555">
                                            <p:txEl>
                                              <p:pRg st="1" end="1"/>
                                            </p:txEl>
                                          </p:spTgt>
                                        </p:tgtEl>
                                      </p:cBhvr>
                                    </p:animEffect>
                                    <p:anim calcmode="lin" valueType="num">
                                      <p:cBhvr>
                                        <p:cTn id="2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355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23555">
                                            <p:txEl>
                                              <p:pRg st="2" end="2"/>
                                            </p:txEl>
                                          </p:spTgt>
                                        </p:tgtEl>
                                        <p:attrNameLst>
                                          <p:attrName>style.visibility</p:attrName>
                                        </p:attrNameLst>
                                      </p:cBhvr>
                                      <p:to>
                                        <p:strVal val="visible"/>
                                      </p:to>
                                    </p:set>
                                    <p:animEffect transition="in" filter="fade">
                                      <p:cBhvr>
                                        <p:cTn id="27" dur="500"/>
                                        <p:tgtEl>
                                          <p:spTgt spid="23555">
                                            <p:txEl>
                                              <p:pRg st="2" end="2"/>
                                            </p:txEl>
                                          </p:spTgt>
                                        </p:tgtEl>
                                      </p:cBhvr>
                                    </p:animEffect>
                                    <p:anim calcmode="lin" valueType="num">
                                      <p:cBhvr>
                                        <p:cTn id="28"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355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500"/>
                                        <p:tgtEl>
                                          <p:spTgt spid="23555">
                                            <p:txEl>
                                              <p:pRg st="3" end="3"/>
                                            </p:txEl>
                                          </p:spTgt>
                                        </p:tgtEl>
                                      </p:cBhvr>
                                    </p:animEffect>
                                    <p:anim calcmode="lin" valueType="num">
                                      <p:cBhvr>
                                        <p:cTn id="3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2355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Rot="1" noChangeArrowheads="1"/>
          </p:cNvSpPr>
          <p:nvPr>
            <p:ph type="title"/>
          </p:nvPr>
        </p:nvSpPr>
        <p:spPr/>
        <p:txBody>
          <a:bodyPr/>
          <a:lstStyle/>
          <a:p>
            <a:r>
              <a:rPr lang="de-DE" altLang="de-DE"/>
              <a:t>Beispiel Energie</a:t>
            </a:r>
          </a:p>
        </p:txBody>
      </p:sp>
      <p:graphicFrame>
        <p:nvGraphicFramePr>
          <p:cNvPr id="3935" name="Group 863"/>
          <p:cNvGraphicFramePr>
            <a:graphicFrameLocks noGrp="1"/>
          </p:cNvGraphicFramePr>
          <p:nvPr/>
        </p:nvGraphicFramePr>
        <p:xfrm>
          <a:off x="107950" y="1484313"/>
          <a:ext cx="8856663" cy="4249737"/>
        </p:xfrm>
        <a:graphic>
          <a:graphicData uri="http://schemas.openxmlformats.org/drawingml/2006/table">
            <a:tbl>
              <a:tblPr/>
              <a:tblGrid>
                <a:gridCol w="1727200">
                  <a:extLst>
                    <a:ext uri="{9D8B030D-6E8A-4147-A177-3AD203B41FA5}">
                      <a16:colId xmlns:a16="http://schemas.microsoft.com/office/drawing/2014/main" val="1915293982"/>
                    </a:ext>
                  </a:extLst>
                </a:gridCol>
                <a:gridCol w="790575">
                  <a:extLst>
                    <a:ext uri="{9D8B030D-6E8A-4147-A177-3AD203B41FA5}">
                      <a16:colId xmlns:a16="http://schemas.microsoft.com/office/drawing/2014/main" val="5511190"/>
                    </a:ext>
                  </a:extLst>
                </a:gridCol>
                <a:gridCol w="866775">
                  <a:extLst>
                    <a:ext uri="{9D8B030D-6E8A-4147-A177-3AD203B41FA5}">
                      <a16:colId xmlns:a16="http://schemas.microsoft.com/office/drawing/2014/main" val="4010510868"/>
                    </a:ext>
                  </a:extLst>
                </a:gridCol>
                <a:gridCol w="792163">
                  <a:extLst>
                    <a:ext uri="{9D8B030D-6E8A-4147-A177-3AD203B41FA5}">
                      <a16:colId xmlns:a16="http://schemas.microsoft.com/office/drawing/2014/main" val="3978991831"/>
                    </a:ext>
                  </a:extLst>
                </a:gridCol>
                <a:gridCol w="1008062">
                  <a:extLst>
                    <a:ext uri="{9D8B030D-6E8A-4147-A177-3AD203B41FA5}">
                      <a16:colId xmlns:a16="http://schemas.microsoft.com/office/drawing/2014/main" val="2633489952"/>
                    </a:ext>
                  </a:extLst>
                </a:gridCol>
                <a:gridCol w="935038">
                  <a:extLst>
                    <a:ext uri="{9D8B030D-6E8A-4147-A177-3AD203B41FA5}">
                      <a16:colId xmlns:a16="http://schemas.microsoft.com/office/drawing/2014/main" val="3214546628"/>
                    </a:ext>
                  </a:extLst>
                </a:gridCol>
                <a:gridCol w="806450">
                  <a:extLst>
                    <a:ext uri="{9D8B030D-6E8A-4147-A177-3AD203B41FA5}">
                      <a16:colId xmlns:a16="http://schemas.microsoft.com/office/drawing/2014/main" val="3442533534"/>
                    </a:ext>
                  </a:extLst>
                </a:gridCol>
                <a:gridCol w="866775">
                  <a:extLst>
                    <a:ext uri="{9D8B030D-6E8A-4147-A177-3AD203B41FA5}">
                      <a16:colId xmlns:a16="http://schemas.microsoft.com/office/drawing/2014/main" val="2492388770"/>
                    </a:ext>
                  </a:extLst>
                </a:gridCol>
                <a:gridCol w="1063625">
                  <a:extLst>
                    <a:ext uri="{9D8B030D-6E8A-4147-A177-3AD203B41FA5}">
                      <a16:colId xmlns:a16="http://schemas.microsoft.com/office/drawing/2014/main" val="38401903"/>
                    </a:ext>
                  </a:extLst>
                </a:gridCol>
              </a:tblGrid>
              <a:tr h="904875">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endPar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Öl u. a.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Kraft-stoffe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Gas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Strom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Fern-wärme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Kohle u. a.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EEV ges.</a:t>
                      </a: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Anteil</a:t>
                      </a:r>
                    </a:p>
                  </a:txBody>
                  <a:tcPr anchor="ct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2326920058"/>
                  </a:ext>
                </a:extLst>
              </a:tr>
              <a:tr h="577850">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Raumwärme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34,3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0,3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46,4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4,3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9,3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7,5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102,1 </a:t>
                      </a: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2000" b="1" i="0" u="none" strike="noStrike" cap="none" normalizeH="0" baseline="0" smtClean="0">
                          <a:ln>
                            <a:noFill/>
                          </a:ln>
                          <a:solidFill>
                            <a:srgbClr val="FFCC00"/>
                          </a:solidFill>
                          <a:effectLst>
                            <a:outerShdw blurRad="38100" dist="38100" dir="2700000" algn="tl">
                              <a:srgbClr val="000000"/>
                            </a:outerShdw>
                          </a:effectLst>
                          <a:latin typeface="Tahoma" panose="020B0604030504040204" pitchFamily="34" charset="0"/>
                        </a:rPr>
                        <a:t>32,4%</a:t>
                      </a:r>
                      <a:r>
                        <a:rPr kumimoji="0" lang="de-DE" altLang="de-DE" sz="1600" b="1" i="0" u="none" strike="noStrike" cap="none" normalizeH="0" baseline="0" smtClean="0">
                          <a:ln>
                            <a:noFill/>
                          </a:ln>
                          <a:solidFill>
                            <a:schemeClr val="accent2"/>
                          </a:solidFill>
                          <a:effectLst>
                            <a:outerShdw blurRad="38100" dist="38100" dir="2700000" algn="tl">
                              <a:srgbClr val="000000"/>
                            </a:outerShdw>
                          </a:effectLst>
                          <a:latin typeface="Tahoma" panose="020B0604030504040204" pitchFamily="34" charset="0"/>
                        </a:rPr>
                        <a:t> </a:t>
                      </a:r>
                    </a:p>
                  </a:txBody>
                  <a:tcPr anchor="ct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3941783084"/>
                  </a:ext>
                </a:extLst>
              </a:tr>
              <a:tr h="577850">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Prozesswärme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9,4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0,0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37,1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16,4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2,1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14,2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79,2 </a:t>
                      </a: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25,2% </a:t>
                      </a:r>
                    </a:p>
                  </a:txBody>
                  <a:tcPr anchor="ct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2986522132"/>
                  </a:ext>
                </a:extLst>
              </a:tr>
              <a:tr h="576263">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mech. Energie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0,1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91,7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34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0,8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127 </a:t>
                      </a: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2000" b="1" i="0" u="none" strike="noStrike" cap="none" normalizeH="0" baseline="0" smtClean="0">
                          <a:ln>
                            <a:noFill/>
                          </a:ln>
                          <a:solidFill>
                            <a:srgbClr val="FFCC00"/>
                          </a:solidFill>
                          <a:effectLst>
                            <a:outerShdw blurRad="38100" dist="38100" dir="2700000" algn="tl">
                              <a:srgbClr val="000000"/>
                            </a:outerShdw>
                          </a:effectLst>
                          <a:latin typeface="Tahoma" panose="020B0604030504040204" pitchFamily="34" charset="0"/>
                        </a:rPr>
                        <a:t>40,4%</a:t>
                      </a:r>
                      <a:r>
                        <a:rPr kumimoji="0" lang="de-DE" altLang="de-DE" sz="2000" b="1" i="0" u="none" strike="noStrike" cap="none" normalizeH="0" baseline="0" smtClean="0">
                          <a:ln>
                            <a:noFill/>
                          </a:ln>
                          <a:solidFill>
                            <a:srgbClr val="FF33CC"/>
                          </a:solidFill>
                          <a:effectLst>
                            <a:outerShdw blurRad="38100" dist="38100" dir="2700000" algn="tl">
                              <a:srgbClr val="000000"/>
                            </a:outerShdw>
                          </a:effectLst>
                          <a:latin typeface="Tahoma" panose="020B0604030504040204" pitchFamily="34" charset="0"/>
                        </a:rPr>
                        <a:t> </a:t>
                      </a:r>
                    </a:p>
                  </a:txBody>
                  <a:tcPr anchor="ct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2358960317"/>
                  </a:ext>
                </a:extLst>
              </a:tr>
              <a:tr h="577850">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Beleuchtung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0,3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0,1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6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0,0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6,4 </a:t>
                      </a: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2,0% </a:t>
                      </a:r>
                    </a:p>
                  </a:txBody>
                  <a:tcPr anchor="ct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2147582514"/>
                  </a:ext>
                </a:extLst>
              </a:tr>
              <a:tr h="517525">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Summe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43,8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92,3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84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60,7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11,4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22,5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314,7 </a:t>
                      </a: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100% </a:t>
                      </a:r>
                    </a:p>
                  </a:txBody>
                  <a:tcPr anchor="ct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2695942994"/>
                  </a:ext>
                </a:extLst>
              </a:tr>
              <a:tr h="517525">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Anteil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4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13,9%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4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29,3%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4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26,7%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800" b="1" i="0" u="none" strike="noStrike" cap="none" normalizeH="0" baseline="0" smtClean="0">
                          <a:ln>
                            <a:noFill/>
                          </a:ln>
                          <a:solidFill>
                            <a:srgbClr val="FFCC00"/>
                          </a:solidFill>
                          <a:effectLst>
                            <a:outerShdw blurRad="38100" dist="38100" dir="2700000" algn="tl">
                              <a:srgbClr val="000000"/>
                            </a:outerShdw>
                          </a:effectLst>
                          <a:latin typeface="Tahoma" panose="020B0604030504040204" pitchFamily="34" charset="0"/>
                        </a:rPr>
                        <a:t>19,3%</a:t>
                      </a:r>
                      <a:r>
                        <a:rPr kumimoji="0" lang="de-DE" altLang="de-DE" sz="1400" b="1" i="0" u="none" strike="noStrike" cap="none" normalizeH="0" baseline="0" smtClean="0">
                          <a:ln>
                            <a:noFill/>
                          </a:ln>
                          <a:solidFill>
                            <a:srgbClr val="FF9900"/>
                          </a:solidFill>
                          <a:effectLst>
                            <a:outerShdw blurRad="38100" dist="38100" dir="2700000" algn="tl">
                              <a:srgbClr val="000000"/>
                            </a:outerShdw>
                          </a:effectLst>
                          <a:latin typeface="Tahoma" panose="020B0604030504040204" pitchFamily="34" charset="0"/>
                        </a:rPr>
                        <a:t>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3B3569">
                        <a:alpha val="50000"/>
                      </a:srgb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4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3,6%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4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7,2%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400" b="1" i="0" u="none" strike="noStrike" cap="none" normalizeH="0" baseline="0" smtClean="0">
                          <a:ln>
                            <a:noFill/>
                          </a:ln>
                          <a:solidFill>
                            <a:schemeClr val="tx2"/>
                          </a:solidFill>
                          <a:effectLst>
                            <a:outerShdw blurRad="38100" dist="38100" dir="2700000" algn="tl">
                              <a:srgbClr val="000000"/>
                            </a:outerShdw>
                          </a:effectLst>
                          <a:latin typeface="Tahoma" panose="020B0604030504040204" pitchFamily="34" charset="0"/>
                        </a:rPr>
                        <a:t>100% </a:t>
                      </a: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panose="020B0604020202020204" pitchFamily="34" charset="0"/>
                        <a:buNone/>
                        <a:tabLst/>
                      </a:pPr>
                      <a:r>
                        <a:rPr kumimoji="0" lang="de-DE" altLang="de-DE" sz="1600" b="0" i="0" u="none" strike="noStrike" cap="none" normalizeH="0" baseline="0" smtClean="0">
                          <a:ln>
                            <a:noFill/>
                          </a:ln>
                          <a:solidFill>
                            <a:schemeClr val="accent2"/>
                          </a:solidFill>
                          <a:effectLst>
                            <a:outerShdw blurRad="38100" dist="38100" dir="2700000" algn="tl">
                              <a:srgbClr val="000000"/>
                            </a:outerShdw>
                          </a:effectLst>
                          <a:latin typeface="Tahoma" panose="020B0604030504040204" pitchFamily="34" charset="0"/>
                        </a:rPr>
                        <a:t>  </a:t>
                      </a:r>
                    </a:p>
                  </a:txBody>
                  <a:tcPr anchor="ct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87657728"/>
                  </a:ext>
                </a:extLst>
              </a:tr>
            </a:tbl>
          </a:graphicData>
        </a:graphic>
      </p:graphicFrame>
      <p:sp>
        <p:nvSpPr>
          <p:cNvPr id="3494" name="Rectangle 422"/>
          <p:cNvSpPr>
            <a:spLocks noChangeArrowheads="1"/>
          </p:cNvSpPr>
          <p:nvPr/>
        </p:nvSpPr>
        <p:spPr bwMode="auto">
          <a:xfrm>
            <a:off x="468313" y="5949950"/>
            <a:ext cx="7993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de-DE">
                <a:solidFill>
                  <a:schemeClr val="tx2"/>
                </a:solidFill>
                <a:latin typeface="Arial" panose="020B0604020202020204" pitchFamily="34" charset="0"/>
              </a:rPr>
              <a:t>Tabelle: Endenergieverbrauch (Mio. t SKE) im Jahr 2002 insgesamt in der Bundesrepublik nach: VDEW-Materialien M 19/2003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935"/>
                                        </p:tgtEl>
                                        <p:attrNameLst>
                                          <p:attrName>style.visibility</p:attrName>
                                        </p:attrNameLst>
                                      </p:cBhvr>
                                      <p:to>
                                        <p:strVal val="visible"/>
                                      </p:to>
                                    </p:set>
                                    <p:animEffect transition="in" filter="fade">
                                      <p:cBhvr>
                                        <p:cTn id="7" dur="1000"/>
                                        <p:tgtEl>
                                          <p:spTgt spid="3935"/>
                                        </p:tgtEl>
                                      </p:cBhvr>
                                    </p:animEffect>
                                    <p:anim calcmode="lin" valueType="num">
                                      <p:cBhvr>
                                        <p:cTn id="8" dur="1000" fill="hold"/>
                                        <p:tgtEl>
                                          <p:spTgt spid="3935"/>
                                        </p:tgtEl>
                                        <p:attrNameLst>
                                          <p:attrName>ppt_x</p:attrName>
                                        </p:attrNameLst>
                                      </p:cBhvr>
                                      <p:tavLst>
                                        <p:tav tm="0">
                                          <p:val>
                                            <p:strVal val="#ppt_x"/>
                                          </p:val>
                                        </p:tav>
                                        <p:tav tm="100000">
                                          <p:val>
                                            <p:strVal val="#ppt_x"/>
                                          </p:val>
                                        </p:tav>
                                      </p:tavLst>
                                    </p:anim>
                                    <p:anim calcmode="lin" valueType="num">
                                      <p:cBhvr>
                                        <p:cTn id="9" dur="1000" fill="hold"/>
                                        <p:tgtEl>
                                          <p:spTgt spid="393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494"/>
                                        </p:tgtEl>
                                        <p:attrNameLst>
                                          <p:attrName>style.visibility</p:attrName>
                                        </p:attrNameLst>
                                      </p:cBhvr>
                                      <p:to>
                                        <p:strVal val="visible"/>
                                      </p:to>
                                    </p:set>
                                    <p:animEffect transition="in" filter="fade">
                                      <p:cBhvr>
                                        <p:cTn id="13" dur="1000"/>
                                        <p:tgtEl>
                                          <p:spTgt spid="3494"/>
                                        </p:tgtEl>
                                      </p:cBhvr>
                                    </p:animEffect>
                                    <p:anim calcmode="lin" valueType="num">
                                      <p:cBhvr>
                                        <p:cTn id="14" dur="1000" fill="hold"/>
                                        <p:tgtEl>
                                          <p:spTgt spid="3494"/>
                                        </p:tgtEl>
                                        <p:attrNameLst>
                                          <p:attrName>ppt_x</p:attrName>
                                        </p:attrNameLst>
                                      </p:cBhvr>
                                      <p:tavLst>
                                        <p:tav tm="0">
                                          <p:val>
                                            <p:strVal val="#ppt_x"/>
                                          </p:val>
                                        </p:tav>
                                        <p:tav tm="100000">
                                          <p:val>
                                            <p:strVal val="#ppt_x"/>
                                          </p:val>
                                        </p:tav>
                                      </p:tavLst>
                                    </p:anim>
                                    <p:anim calcmode="lin" valueType="num">
                                      <p:cBhvr>
                                        <p:cTn id="15" dur="1000" fill="hold"/>
                                        <p:tgtEl>
                                          <p:spTgt spid="34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de-DE" altLang="de-DE"/>
              <a:t>Energiethesen</a:t>
            </a:r>
          </a:p>
        </p:txBody>
      </p:sp>
      <p:sp>
        <p:nvSpPr>
          <p:cNvPr id="78851" name="Rectangle 3"/>
          <p:cNvSpPr>
            <a:spLocks noGrp="1" noRot="1" noChangeArrowheads="1"/>
          </p:cNvSpPr>
          <p:nvPr>
            <p:ph type="body" sz="half" idx="1"/>
          </p:nvPr>
        </p:nvSpPr>
        <p:spPr>
          <a:xfrm>
            <a:off x="179388" y="1412875"/>
            <a:ext cx="4032250" cy="5445125"/>
          </a:xfrm>
        </p:spPr>
        <p:txBody>
          <a:bodyPr/>
          <a:lstStyle/>
          <a:p>
            <a:pPr>
              <a:lnSpc>
                <a:spcPct val="90000"/>
              </a:lnSpc>
            </a:pPr>
            <a:r>
              <a:rPr lang="de-DE" altLang="de-DE" sz="2800"/>
              <a:t>Umwandlungsverluste sind unvermeidbar</a:t>
            </a:r>
          </a:p>
          <a:p>
            <a:pPr>
              <a:lnSpc>
                <a:spcPct val="90000"/>
              </a:lnSpc>
            </a:pPr>
            <a:r>
              <a:rPr lang="de-DE" altLang="de-DE" sz="2800"/>
              <a:t>„Verluste“ sind das jedoch nur aus der Sicht des Prozesses</a:t>
            </a:r>
          </a:p>
          <a:p>
            <a:pPr>
              <a:lnSpc>
                <a:spcPct val="90000"/>
              </a:lnSpc>
            </a:pPr>
            <a:r>
              <a:rPr lang="de-DE" altLang="de-DE" sz="2800"/>
              <a:t>Wirtschaftlich können sie durchaus genutzt werden</a:t>
            </a:r>
          </a:p>
          <a:p>
            <a:pPr>
              <a:lnSpc>
                <a:spcPct val="90000"/>
              </a:lnSpc>
            </a:pPr>
            <a:r>
              <a:rPr lang="de-DE" altLang="de-DE" sz="2800">
                <a:solidFill>
                  <a:srgbClr val="FFCC00"/>
                </a:solidFill>
              </a:rPr>
              <a:t>Das geht jedoch nur, wenn sie dezentral, in kleinen, sinnvoll verwertbaren Mengen anfallen</a:t>
            </a:r>
          </a:p>
        </p:txBody>
      </p:sp>
      <p:pic>
        <p:nvPicPr>
          <p:cNvPr id="78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412875"/>
            <a:ext cx="44767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1000" fill="hold"/>
                                        <p:tgtEl>
                                          <p:spTgt spid="78850"/>
                                        </p:tgtEl>
                                        <p:attrNameLst>
                                          <p:attrName>ppt_x</p:attrName>
                                        </p:attrNameLst>
                                      </p:cBhvr>
                                      <p:tavLst>
                                        <p:tav tm="0">
                                          <p:val>
                                            <p:strVal val="#ppt_x-.2"/>
                                          </p:val>
                                        </p:tav>
                                        <p:tav tm="100000">
                                          <p:val>
                                            <p:strVal val="#ppt_x"/>
                                          </p:val>
                                        </p:tav>
                                      </p:tavLst>
                                    </p:anim>
                                    <p:anim calcmode="lin" valueType="num">
                                      <p:cBhvr>
                                        <p:cTn id="8" dur="1000" fill="hold"/>
                                        <p:tgtEl>
                                          <p:spTgt spid="788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850"/>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fade">
                                      <p:cBhvr>
                                        <p:cTn id="12" dur="500"/>
                                        <p:tgtEl>
                                          <p:spTgt spid="78851">
                                            <p:txEl>
                                              <p:pRg st="0" end="0"/>
                                            </p:txEl>
                                          </p:spTgt>
                                        </p:tgtEl>
                                      </p:cBhvr>
                                    </p:animEffect>
                                    <p:anim calcmode="lin" valueType="num">
                                      <p:cBhvr>
                                        <p:cTn id="13"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8851">
                                            <p:txEl>
                                              <p:pRg st="0" end="0"/>
                                            </p:txEl>
                                          </p:spTgt>
                                        </p:tgtEl>
                                        <p:attrNameLst>
                                          <p:attrName>ppt_y</p:attrName>
                                        </p:attrNameLst>
                                      </p:cBhvr>
                                      <p:tavLst>
                                        <p:tav tm="0">
                                          <p:val>
                                            <p:strVal val="#ppt_y+.05"/>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78853"/>
                                        </p:tgtEl>
                                        <p:attrNameLst>
                                          <p:attrName>style.visibility</p:attrName>
                                        </p:attrNameLst>
                                      </p:cBhvr>
                                      <p:to>
                                        <p:strVal val="visible"/>
                                      </p:to>
                                    </p:set>
                                    <p:animEffect transition="in" filter="blinds(horizontal)">
                                      <p:cBhvr>
                                        <p:cTn id="17" dur="500"/>
                                        <p:tgtEl>
                                          <p:spTgt spid="788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78851">
                                            <p:txEl>
                                              <p:pRg st="1" end="1"/>
                                            </p:txEl>
                                          </p:spTgt>
                                        </p:tgtEl>
                                        <p:attrNameLst>
                                          <p:attrName>style.visibility</p:attrName>
                                        </p:attrNameLst>
                                      </p:cBhvr>
                                      <p:to>
                                        <p:strVal val="visible"/>
                                      </p:to>
                                    </p:set>
                                    <p:animEffect transition="in" filter="fade">
                                      <p:cBhvr>
                                        <p:cTn id="22" dur="500"/>
                                        <p:tgtEl>
                                          <p:spTgt spid="78851">
                                            <p:txEl>
                                              <p:pRg st="1" end="1"/>
                                            </p:txEl>
                                          </p:spTgt>
                                        </p:tgtEl>
                                      </p:cBhvr>
                                    </p:animEffect>
                                    <p:anim calcmode="lin" valueType="num">
                                      <p:cBhvr>
                                        <p:cTn id="2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788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4" presetClass="entr" presetSubtype="0" fill="hold" grpId="0" nodeType="clickEffect">
                                  <p:stCondLst>
                                    <p:cond delay="0"/>
                                  </p:stCondLst>
                                  <p:childTnLst>
                                    <p:set>
                                      <p:cBhvr>
                                        <p:cTn id="28" dur="1" fill="hold">
                                          <p:stCondLst>
                                            <p:cond delay="0"/>
                                          </p:stCondLst>
                                        </p:cTn>
                                        <p:tgtEl>
                                          <p:spTgt spid="78851">
                                            <p:txEl>
                                              <p:pRg st="2" end="2"/>
                                            </p:txEl>
                                          </p:spTgt>
                                        </p:tgtEl>
                                        <p:attrNameLst>
                                          <p:attrName>style.visibility</p:attrName>
                                        </p:attrNameLst>
                                      </p:cBhvr>
                                      <p:to>
                                        <p:strVal val="visible"/>
                                      </p:to>
                                    </p:set>
                                    <p:animEffect transition="in" filter="fade">
                                      <p:cBhvr>
                                        <p:cTn id="29" dur="500"/>
                                        <p:tgtEl>
                                          <p:spTgt spid="78851">
                                            <p:txEl>
                                              <p:pRg st="2" end="2"/>
                                            </p:txEl>
                                          </p:spTgt>
                                        </p:tgtEl>
                                      </p:cBhvr>
                                    </p:animEffect>
                                    <p:anim calcmode="lin" valueType="num">
                                      <p:cBhvr>
                                        <p:cTn id="30"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788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4" presetClass="entr" presetSubtype="0" fill="hold" grpId="0" nodeType="clickEffect">
                                  <p:stCondLst>
                                    <p:cond delay="0"/>
                                  </p:stCondLst>
                                  <p:childTnLst>
                                    <p:set>
                                      <p:cBhvr>
                                        <p:cTn id="35" dur="1" fill="hold">
                                          <p:stCondLst>
                                            <p:cond delay="0"/>
                                          </p:stCondLst>
                                        </p:cTn>
                                        <p:tgtEl>
                                          <p:spTgt spid="78851">
                                            <p:txEl>
                                              <p:pRg st="3" end="3"/>
                                            </p:txEl>
                                          </p:spTgt>
                                        </p:tgtEl>
                                        <p:attrNameLst>
                                          <p:attrName>style.visibility</p:attrName>
                                        </p:attrNameLst>
                                      </p:cBhvr>
                                      <p:to>
                                        <p:strVal val="visible"/>
                                      </p:to>
                                    </p:set>
                                    <p:animEffect transition="in" filter="fade">
                                      <p:cBhvr>
                                        <p:cTn id="36" dur="500"/>
                                        <p:tgtEl>
                                          <p:spTgt spid="78851">
                                            <p:txEl>
                                              <p:pRg st="3" end="3"/>
                                            </p:txEl>
                                          </p:spTgt>
                                        </p:tgtEl>
                                      </p:cBhvr>
                                    </p:animEffect>
                                    <p:anim calcmode="lin" valueType="num">
                                      <p:cBhvr>
                                        <p:cTn id="37"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78851">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Rot="1" noChangeArrowheads="1"/>
          </p:cNvSpPr>
          <p:nvPr>
            <p:ph type="title"/>
          </p:nvPr>
        </p:nvSpPr>
        <p:spPr/>
        <p:txBody>
          <a:bodyPr/>
          <a:lstStyle/>
          <a:p>
            <a:r>
              <a:rPr lang="de-DE" altLang="de-DE"/>
              <a:t>Energiethesen</a:t>
            </a:r>
          </a:p>
        </p:txBody>
      </p:sp>
      <p:sp>
        <p:nvSpPr>
          <p:cNvPr id="75781" name="Rectangle 5"/>
          <p:cNvSpPr>
            <a:spLocks noGrp="1" noRot="1" noChangeArrowheads="1"/>
          </p:cNvSpPr>
          <p:nvPr>
            <p:ph type="body" sz="half" idx="1"/>
          </p:nvPr>
        </p:nvSpPr>
        <p:spPr>
          <a:xfrm>
            <a:off x="0" y="1600200"/>
            <a:ext cx="3924300" cy="4637088"/>
          </a:xfrm>
        </p:spPr>
        <p:txBody>
          <a:bodyPr/>
          <a:lstStyle/>
          <a:p>
            <a:r>
              <a:rPr lang="de-DE" altLang="de-DE" sz="2400"/>
              <a:t>Großkraftwerke, wie KKW und die geplanten neuen BKKW „erzeugen“ nur Elektroenergie (Wirkungsgrad ~0,35)</a:t>
            </a:r>
          </a:p>
          <a:p>
            <a:r>
              <a:rPr lang="de-DE" altLang="de-DE" sz="2400"/>
              <a:t>Die riesigen Abwärme-mengen können in dieser Größenordnung nicht sinnvoll genutzt werden und werden </a:t>
            </a:r>
            <a:br>
              <a:rPr lang="de-DE" altLang="de-DE" sz="2400"/>
            </a:br>
            <a:r>
              <a:rPr lang="de-DE" altLang="de-DE" sz="2400"/>
              <a:t>u. U. sogar zum Problem (Sommer 2003)</a:t>
            </a:r>
          </a:p>
        </p:txBody>
      </p:sp>
      <p:pic>
        <p:nvPicPr>
          <p:cNvPr id="757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038" y="1628775"/>
            <a:ext cx="5160962"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4" name="Text Box 8"/>
          <p:cNvSpPr txBox="1">
            <a:spLocks noChangeArrowheads="1"/>
          </p:cNvSpPr>
          <p:nvPr/>
        </p:nvSpPr>
        <p:spPr bwMode="auto">
          <a:xfrm>
            <a:off x="1462088" y="6521450"/>
            <a:ext cx="7681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a:effectLst>
                  <a:outerShdw blurRad="38100" dist="38100" dir="2700000" algn="tl">
                    <a:srgbClr val="000000"/>
                  </a:outerShdw>
                </a:effectLst>
              </a:rPr>
              <a:t>Quelle: http://www.stmwivt.bayern.de/energie/bescheidwissen/energietraeger.html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Effect transition="in" filter="fade">
                                      <p:cBhvr>
                                        <p:cTn id="7" dur="500"/>
                                        <p:tgtEl>
                                          <p:spTgt spid="75781">
                                            <p:txEl>
                                              <p:pRg st="0" end="0"/>
                                            </p:txEl>
                                          </p:spTgt>
                                        </p:tgtEl>
                                      </p:cBhvr>
                                    </p:animEffect>
                                    <p:anim calcmode="lin" valueType="num">
                                      <p:cBhvr>
                                        <p:cTn id="8"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5781">
                                            <p:txEl>
                                              <p:pRg st="0" end="0"/>
                                            </p:txEl>
                                          </p:spTgt>
                                        </p:tgtEl>
                                        <p:attrNameLst>
                                          <p:attrName>ppt_y</p:attrName>
                                        </p:attrNameLst>
                                      </p:cBhvr>
                                      <p:tavLst>
                                        <p:tav tm="0">
                                          <p:val>
                                            <p:strVal val="#ppt_y+.05"/>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5784"/>
                                        </p:tgtEl>
                                        <p:attrNameLst>
                                          <p:attrName>style.visibility</p:attrName>
                                        </p:attrNameLst>
                                      </p:cBhvr>
                                      <p:to>
                                        <p:strVal val="visible"/>
                                      </p:to>
                                    </p:set>
                                    <p:animEffect transition="in" filter="fade">
                                      <p:cBhvr>
                                        <p:cTn id="15" dur="1000"/>
                                        <p:tgtEl>
                                          <p:spTgt spid="75784"/>
                                        </p:tgtEl>
                                      </p:cBhvr>
                                    </p:animEffect>
                                    <p:anim calcmode="lin" valueType="num">
                                      <p:cBhvr>
                                        <p:cTn id="16" dur="1000" fill="hold"/>
                                        <p:tgtEl>
                                          <p:spTgt spid="75784"/>
                                        </p:tgtEl>
                                        <p:attrNameLst>
                                          <p:attrName>ppt_x</p:attrName>
                                        </p:attrNameLst>
                                      </p:cBhvr>
                                      <p:tavLst>
                                        <p:tav tm="0">
                                          <p:val>
                                            <p:strVal val="#ppt_x"/>
                                          </p:val>
                                        </p:tav>
                                        <p:tav tm="100000">
                                          <p:val>
                                            <p:strVal val="#ppt_x"/>
                                          </p:val>
                                        </p:tav>
                                      </p:tavLst>
                                    </p:anim>
                                    <p:anim calcmode="lin" valueType="num">
                                      <p:cBhvr>
                                        <p:cTn id="17" dur="1000" fill="hold"/>
                                        <p:tgtEl>
                                          <p:spTgt spid="7578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75781">
                                            <p:txEl>
                                              <p:pRg st="1" end="1"/>
                                            </p:txEl>
                                          </p:spTgt>
                                        </p:tgtEl>
                                        <p:attrNameLst>
                                          <p:attrName>style.visibility</p:attrName>
                                        </p:attrNameLst>
                                      </p:cBhvr>
                                      <p:to>
                                        <p:strVal val="visible"/>
                                      </p:to>
                                    </p:set>
                                    <p:animEffect transition="in" filter="fade">
                                      <p:cBhvr>
                                        <p:cTn id="22" dur="500"/>
                                        <p:tgtEl>
                                          <p:spTgt spid="75781">
                                            <p:txEl>
                                              <p:pRg st="1" end="1"/>
                                            </p:txEl>
                                          </p:spTgt>
                                        </p:tgtEl>
                                      </p:cBhvr>
                                    </p:animEffect>
                                    <p:anim calcmode="lin" valueType="num">
                                      <p:cBhvr>
                                        <p:cTn id="2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7578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uiExpand="1" build="p"/>
      <p:bldP spid="7578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r>
              <a:rPr lang="de-DE" altLang="de-DE"/>
              <a:t>Energiethesen</a:t>
            </a:r>
          </a:p>
        </p:txBody>
      </p:sp>
      <p:sp>
        <p:nvSpPr>
          <p:cNvPr id="77827" name="Rectangle 3"/>
          <p:cNvSpPr>
            <a:spLocks noGrp="1" noRot="1" noChangeArrowheads="1"/>
          </p:cNvSpPr>
          <p:nvPr>
            <p:ph type="body" sz="half" idx="1"/>
          </p:nvPr>
        </p:nvSpPr>
        <p:spPr>
          <a:xfrm>
            <a:off x="179388" y="1557338"/>
            <a:ext cx="5256212" cy="5300662"/>
          </a:xfrm>
        </p:spPr>
        <p:txBody>
          <a:bodyPr/>
          <a:lstStyle/>
          <a:p>
            <a:pPr>
              <a:lnSpc>
                <a:spcPct val="90000"/>
              </a:lnSpc>
            </a:pPr>
            <a:r>
              <a:rPr lang="de-DE" altLang="de-DE" sz="2800"/>
              <a:t>insbesondere KKW bedienen ausschließlich die sogenannte Grundlast</a:t>
            </a:r>
          </a:p>
          <a:p>
            <a:pPr>
              <a:lnSpc>
                <a:spcPct val="90000"/>
              </a:lnSpc>
            </a:pPr>
            <a:r>
              <a:rPr lang="de-DE" altLang="de-DE" sz="2800"/>
              <a:t>Diese ist in Deutschland aus Gründen der Versorgungs-sicherheit so (über-) dimensioniert, dass im Prinzip alle KKW sofort ohne Einschränkungen abgeschaltet werden könnten</a:t>
            </a:r>
          </a:p>
          <a:p>
            <a:pPr>
              <a:lnSpc>
                <a:spcPct val="90000"/>
              </a:lnSpc>
            </a:pPr>
            <a:r>
              <a:rPr lang="de-DE" altLang="de-DE" sz="2800"/>
              <a:t>Kleine dezentrale Einheiten bieten statistisch mehr Versorgungssicherheit</a:t>
            </a:r>
          </a:p>
        </p:txBody>
      </p:sp>
      <p:pic>
        <p:nvPicPr>
          <p:cNvPr id="77832" name="Picture 8" descr="kkw k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773238"/>
            <a:ext cx="3563937"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500"/>
                                        <p:tgtEl>
                                          <p:spTgt spid="77827">
                                            <p:txEl>
                                              <p:pRg st="0" end="0"/>
                                            </p:txEl>
                                          </p:spTgt>
                                        </p:tgtEl>
                                      </p:cBhvr>
                                    </p:animEffect>
                                    <p:anim calcmode="lin" valueType="num">
                                      <p:cBhvr>
                                        <p:cTn id="8"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827">
                                            <p:txEl>
                                              <p:pRg st="0" end="0"/>
                                            </p:txEl>
                                          </p:spTgt>
                                        </p:tgtEl>
                                        <p:attrNameLst>
                                          <p:attrName>ppt_y</p:attrName>
                                        </p:attrNameLst>
                                      </p:cBhvr>
                                      <p:tavLst>
                                        <p:tav tm="0">
                                          <p:val>
                                            <p:strVal val="#ppt_y+.05"/>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blinds(horizontal)">
                                      <p:cBhvr>
                                        <p:cTn id="12" dur="500"/>
                                        <p:tgtEl>
                                          <p:spTgt spid="778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4" presetClass="entr" presetSubtype="0" fill="hold" grpId="0" nodeType="click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Effect transition="in" filter="fade">
                                      <p:cBhvr>
                                        <p:cTn id="17" dur="500"/>
                                        <p:tgtEl>
                                          <p:spTgt spid="77827">
                                            <p:txEl>
                                              <p:pRg st="1" end="1"/>
                                            </p:txEl>
                                          </p:spTgt>
                                        </p:tgtEl>
                                      </p:cBhvr>
                                    </p:animEffect>
                                    <p:anim calcmode="lin" valueType="num">
                                      <p:cBhvr>
                                        <p:cTn id="18"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778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4" presetClass="entr" presetSubtype="0" fill="hold" grpId="0" nodeType="clickEffect">
                                  <p:stCondLst>
                                    <p:cond delay="0"/>
                                  </p:stCondLst>
                                  <p:childTnLst>
                                    <p:set>
                                      <p:cBhvr>
                                        <p:cTn id="23" dur="1" fill="hold">
                                          <p:stCondLst>
                                            <p:cond delay="0"/>
                                          </p:stCondLst>
                                        </p:cTn>
                                        <p:tgtEl>
                                          <p:spTgt spid="77827">
                                            <p:txEl>
                                              <p:pRg st="2" end="2"/>
                                            </p:txEl>
                                          </p:spTgt>
                                        </p:tgtEl>
                                        <p:attrNameLst>
                                          <p:attrName>style.visibility</p:attrName>
                                        </p:attrNameLst>
                                      </p:cBhvr>
                                      <p:to>
                                        <p:strVal val="visible"/>
                                      </p:to>
                                    </p:set>
                                    <p:animEffect transition="in" filter="fade">
                                      <p:cBhvr>
                                        <p:cTn id="24" dur="500"/>
                                        <p:tgtEl>
                                          <p:spTgt spid="77827">
                                            <p:txEl>
                                              <p:pRg st="2" end="2"/>
                                            </p:txEl>
                                          </p:spTgt>
                                        </p:tgtEl>
                                      </p:cBhvr>
                                    </p:animEffect>
                                    <p:anim calcmode="lin" valueType="num">
                                      <p:cBhvr>
                                        <p:cTn id="25"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7782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r>
              <a:rPr lang="de-DE" altLang="de-DE"/>
              <a:t>Momentaufnahmen</a:t>
            </a:r>
          </a:p>
        </p:txBody>
      </p:sp>
      <p:sp>
        <p:nvSpPr>
          <p:cNvPr id="84995" name="Rectangle 3"/>
          <p:cNvSpPr>
            <a:spLocks noGrp="1" noRot="1" noChangeArrowheads="1"/>
          </p:cNvSpPr>
          <p:nvPr>
            <p:ph type="body" idx="1"/>
          </p:nvPr>
        </p:nvSpPr>
        <p:spPr>
          <a:xfrm>
            <a:off x="301625" y="1600200"/>
            <a:ext cx="8540750" cy="4997450"/>
          </a:xfrm>
        </p:spPr>
        <p:txBody>
          <a:bodyPr/>
          <a:lstStyle/>
          <a:p>
            <a:r>
              <a:rPr lang="de-DE" altLang="de-DE"/>
              <a:t>Uno-Generalsekretär Ban Ki Moon: Klimawandel ist mindestens so gefährlich „wie Kriege“</a:t>
            </a:r>
          </a:p>
          <a:p>
            <a:r>
              <a:rPr lang="de-DE" altLang="de-DE"/>
              <a:t>Bundeskanzlerin Merkel: … „mehr als alarmierend“</a:t>
            </a:r>
          </a:p>
          <a:p>
            <a:r>
              <a:rPr lang="de-DE" altLang="de-DE"/>
              <a:t>BILD: „wir haben nur noch 13 Jahre, um die Erde zu retten“</a:t>
            </a:r>
          </a:p>
          <a:p>
            <a:r>
              <a:rPr lang="de-DE" altLang="de-DE"/>
              <a:t>Spiegel: „Die große Klima Hysterie“ – Abschied vom Weltuntergang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ppt_x</p:attrName>
                                        </p:attrNameLst>
                                      </p:cBhvr>
                                      <p:tavLst>
                                        <p:tav tm="0">
                                          <p:val>
                                            <p:strVal val="#ppt_x-.2"/>
                                          </p:val>
                                        </p:tav>
                                        <p:tav tm="100000">
                                          <p:val>
                                            <p:strVal val="#ppt_x"/>
                                          </p:val>
                                        </p:tav>
                                      </p:tavLst>
                                    </p:anim>
                                    <p:anim calcmode="lin" valueType="num">
                                      <p:cBhvr>
                                        <p:cTn id="8" dur="1000" fill="hold"/>
                                        <p:tgtEl>
                                          <p:spTgt spid="849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499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Effect transition="in" filter="fade">
                                      <p:cBhvr>
                                        <p:cTn id="13" dur="500"/>
                                        <p:tgtEl>
                                          <p:spTgt spid="84995">
                                            <p:txEl>
                                              <p:pRg st="0" end="0"/>
                                            </p:txEl>
                                          </p:spTgt>
                                        </p:tgtEl>
                                      </p:cBhvr>
                                    </p:animEffect>
                                    <p:anim calcmode="lin" valueType="num">
                                      <p:cBhvr>
                                        <p:cTn id="14"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49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84995">
                                            <p:txEl>
                                              <p:pRg st="1" end="1"/>
                                            </p:txEl>
                                          </p:spTgt>
                                        </p:tgtEl>
                                        <p:attrNameLst>
                                          <p:attrName>style.visibility</p:attrName>
                                        </p:attrNameLst>
                                      </p:cBhvr>
                                      <p:to>
                                        <p:strVal val="visible"/>
                                      </p:to>
                                    </p:set>
                                    <p:animEffect transition="in" filter="fade">
                                      <p:cBhvr>
                                        <p:cTn id="20" dur="500"/>
                                        <p:tgtEl>
                                          <p:spTgt spid="84995">
                                            <p:txEl>
                                              <p:pRg st="1" end="1"/>
                                            </p:txEl>
                                          </p:spTgt>
                                        </p:tgtEl>
                                      </p:cBhvr>
                                    </p:animEffect>
                                    <p:anim calcmode="lin" valueType="num">
                                      <p:cBhvr>
                                        <p:cTn id="21"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849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84995">
                                            <p:txEl>
                                              <p:pRg st="2" end="2"/>
                                            </p:txEl>
                                          </p:spTgt>
                                        </p:tgtEl>
                                        <p:attrNameLst>
                                          <p:attrName>style.visibility</p:attrName>
                                        </p:attrNameLst>
                                      </p:cBhvr>
                                      <p:to>
                                        <p:strVal val="visible"/>
                                      </p:to>
                                    </p:set>
                                    <p:animEffect transition="in" filter="fade">
                                      <p:cBhvr>
                                        <p:cTn id="27" dur="500"/>
                                        <p:tgtEl>
                                          <p:spTgt spid="84995">
                                            <p:txEl>
                                              <p:pRg st="2" end="2"/>
                                            </p:txEl>
                                          </p:spTgt>
                                        </p:tgtEl>
                                      </p:cBhvr>
                                    </p:animEffect>
                                    <p:anim calcmode="lin" valueType="num">
                                      <p:cBhvr>
                                        <p:cTn id="28"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849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84995">
                                            <p:txEl>
                                              <p:pRg st="3" end="3"/>
                                            </p:txEl>
                                          </p:spTgt>
                                        </p:tgtEl>
                                        <p:attrNameLst>
                                          <p:attrName>style.visibility</p:attrName>
                                        </p:attrNameLst>
                                      </p:cBhvr>
                                      <p:to>
                                        <p:strVal val="visible"/>
                                      </p:to>
                                    </p:set>
                                    <p:animEffect transition="in" filter="fade">
                                      <p:cBhvr>
                                        <p:cTn id="34" dur="500"/>
                                        <p:tgtEl>
                                          <p:spTgt spid="84995">
                                            <p:txEl>
                                              <p:pRg st="3" end="3"/>
                                            </p:txEl>
                                          </p:spTgt>
                                        </p:tgtEl>
                                      </p:cBhvr>
                                    </p:animEffect>
                                    <p:anim calcmode="lin" valueType="num">
                                      <p:cBhvr>
                                        <p:cTn id="35"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8499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r>
              <a:rPr lang="de-DE" altLang="de-DE"/>
              <a:t>Energiethesen</a:t>
            </a:r>
          </a:p>
        </p:txBody>
      </p:sp>
      <p:sp>
        <p:nvSpPr>
          <p:cNvPr id="79875" name="Rectangle 3"/>
          <p:cNvSpPr>
            <a:spLocks noGrp="1" noRot="1" noChangeArrowheads="1"/>
          </p:cNvSpPr>
          <p:nvPr>
            <p:ph type="body" sz="half" idx="1"/>
          </p:nvPr>
        </p:nvSpPr>
        <p:spPr>
          <a:xfrm>
            <a:off x="179388" y="1557338"/>
            <a:ext cx="3887787" cy="5300662"/>
          </a:xfrm>
        </p:spPr>
        <p:txBody>
          <a:bodyPr/>
          <a:lstStyle/>
          <a:p>
            <a:r>
              <a:rPr lang="de-DE" altLang="de-DE" sz="2400"/>
              <a:t>Großkraftwerke sind nur aus einer Sicht sinnvoll: </a:t>
            </a:r>
          </a:p>
          <a:p>
            <a:r>
              <a:rPr lang="de-DE" altLang="de-DE" sz="2400"/>
              <a:t>Sie liefern stabile Gewinne, weil nicht die realen Kosten in die Bilanz eingehen</a:t>
            </a:r>
          </a:p>
          <a:p>
            <a:pPr lvl="1"/>
            <a:r>
              <a:rPr lang="de-DE" altLang="de-DE" sz="2000"/>
              <a:t>staatliche Förderung beim Bau und Staatshaftung bei der Versicherung</a:t>
            </a:r>
          </a:p>
          <a:p>
            <a:pPr lvl="1"/>
            <a:r>
              <a:rPr lang="de-DE" altLang="de-DE" sz="2000"/>
              <a:t>staatliche Sicherung der „Entsorgung“ trotz ungeklärter Endlagerung radioaktiver Abfälle von KKW</a:t>
            </a:r>
          </a:p>
        </p:txBody>
      </p:sp>
      <p:pic>
        <p:nvPicPr>
          <p:cNvPr id="79879" name="Picture 7" descr="co2 ausstoß in deutsch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0" y="1700213"/>
            <a:ext cx="5016500" cy="375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500"/>
                                        <p:tgtEl>
                                          <p:spTgt spid="79875">
                                            <p:txEl>
                                              <p:pRg st="0" end="0"/>
                                            </p:txEl>
                                          </p:spTgt>
                                        </p:tgtEl>
                                      </p:cBhvr>
                                    </p:animEffect>
                                    <p:anim calcmode="lin" valueType="num">
                                      <p:cBhvr>
                                        <p:cTn id="8"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987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79879"/>
                                        </p:tgtEl>
                                        <p:attrNameLst>
                                          <p:attrName>style.visibility</p:attrName>
                                        </p:attrNameLst>
                                      </p:cBhvr>
                                      <p:to>
                                        <p:strVal val="visible"/>
                                      </p:to>
                                    </p:set>
                                    <p:animEffect transition="in" filter="fade">
                                      <p:cBhvr>
                                        <p:cTn id="13" dur="2000"/>
                                        <p:tgtEl>
                                          <p:spTgt spid="798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4" presetClass="entr" presetSubtype="0" fill="hold" grpId="0"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fade">
                                      <p:cBhvr>
                                        <p:cTn id="18" dur="500"/>
                                        <p:tgtEl>
                                          <p:spTgt spid="79875">
                                            <p:txEl>
                                              <p:pRg st="1" end="1"/>
                                            </p:txEl>
                                          </p:spTgt>
                                        </p:tgtEl>
                                      </p:cBhvr>
                                    </p:animEffect>
                                    <p:anim calcmode="lin" valueType="num">
                                      <p:cBhvr>
                                        <p:cTn id="19"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79875">
                                            <p:txEl>
                                              <p:pRg st="1" end="1"/>
                                            </p:txEl>
                                          </p:spTgt>
                                        </p:tgtEl>
                                        <p:attrNameLst>
                                          <p:attrName>ppt_y</p:attrName>
                                        </p:attrNameLst>
                                      </p:cBhvr>
                                      <p:tavLst>
                                        <p:tav tm="0">
                                          <p:val>
                                            <p:strVal val="#ppt_y+.05"/>
                                          </p:val>
                                        </p:tav>
                                        <p:tav tm="100000">
                                          <p:val>
                                            <p:strVal val="#ppt_y"/>
                                          </p:val>
                                        </p:tav>
                                      </p:tavLst>
                                    </p:anim>
                                  </p:childTnLst>
                                </p:cTn>
                              </p:par>
                              <p:par>
                                <p:cTn id="21" presetID="44" presetClass="entr" presetSubtype="0" fill="hold" grpId="0" nodeType="with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fade">
                                      <p:cBhvr>
                                        <p:cTn id="23" dur="500"/>
                                        <p:tgtEl>
                                          <p:spTgt spid="79875">
                                            <p:txEl>
                                              <p:pRg st="2" end="2"/>
                                            </p:txEl>
                                          </p:spTgt>
                                        </p:tgtEl>
                                      </p:cBhvr>
                                    </p:animEffect>
                                    <p:anim calcmode="lin" valueType="num">
                                      <p:cBhvr>
                                        <p:cTn id="24"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79875">
                                            <p:txEl>
                                              <p:pRg st="2" end="2"/>
                                            </p:txEl>
                                          </p:spTgt>
                                        </p:tgtEl>
                                        <p:attrNameLst>
                                          <p:attrName>ppt_y</p:attrName>
                                        </p:attrNameLst>
                                      </p:cBhvr>
                                      <p:tavLst>
                                        <p:tav tm="0">
                                          <p:val>
                                            <p:strVal val="#ppt_y+.05"/>
                                          </p:val>
                                        </p:tav>
                                        <p:tav tm="100000">
                                          <p:val>
                                            <p:strVal val="#ppt_y"/>
                                          </p:val>
                                        </p:tav>
                                      </p:tavLst>
                                    </p:anim>
                                  </p:childTnLst>
                                </p:cTn>
                              </p:par>
                              <p:par>
                                <p:cTn id="26" presetID="44" presetClass="entr" presetSubtype="0" fill="hold" grpId="0" nodeType="with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fade">
                                      <p:cBhvr>
                                        <p:cTn id="28" dur="500"/>
                                        <p:tgtEl>
                                          <p:spTgt spid="79875">
                                            <p:txEl>
                                              <p:pRg st="3" end="3"/>
                                            </p:txEl>
                                          </p:spTgt>
                                        </p:tgtEl>
                                      </p:cBhvr>
                                    </p:animEffect>
                                    <p:anim calcmode="lin" valueType="num">
                                      <p:cBhvr>
                                        <p:cTn id="29"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987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r>
              <a:rPr lang="de-DE" altLang="de-DE"/>
              <a:t>Energiethesen</a:t>
            </a:r>
          </a:p>
        </p:txBody>
      </p:sp>
      <p:sp>
        <p:nvSpPr>
          <p:cNvPr id="80899" name="Rectangle 3"/>
          <p:cNvSpPr>
            <a:spLocks noGrp="1" noRot="1" noChangeArrowheads="1"/>
          </p:cNvSpPr>
          <p:nvPr>
            <p:ph type="body" sz="half" idx="1"/>
          </p:nvPr>
        </p:nvSpPr>
        <p:spPr>
          <a:xfrm>
            <a:off x="179388" y="1557338"/>
            <a:ext cx="4679950" cy="5040312"/>
          </a:xfrm>
        </p:spPr>
        <p:txBody>
          <a:bodyPr/>
          <a:lstStyle/>
          <a:p>
            <a:r>
              <a:rPr lang="de-DE" altLang="de-DE" sz="2400"/>
              <a:t>Große Erzeugereinheiten erfordern auch große Netze</a:t>
            </a:r>
          </a:p>
          <a:p>
            <a:r>
              <a:rPr lang="de-DE" altLang="de-DE" sz="2400"/>
              <a:t>Ein Übergang zu kleinen, dezentralen Einheiten erfordert kleinere, engmaschigere und „intelligente“ Netzwerke</a:t>
            </a:r>
          </a:p>
          <a:p>
            <a:r>
              <a:rPr lang="de-DE" altLang="de-DE" sz="2400"/>
              <a:t>In diese müsste jedoch investiert werden, was heute keinen Gewinn bringt</a:t>
            </a:r>
          </a:p>
          <a:p>
            <a:r>
              <a:rPr lang="de-DE" altLang="de-DE" sz="2400"/>
              <a:t>„Dicke“ Überlandleitungen sind nicht nötig…</a:t>
            </a:r>
          </a:p>
          <a:p>
            <a:endParaRPr lang="de-DE" altLang="de-DE" sz="2400"/>
          </a:p>
        </p:txBody>
      </p:sp>
      <p:pic>
        <p:nvPicPr>
          <p:cNvPr id="809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700213"/>
            <a:ext cx="4427537" cy="33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anim calcmode="lin" valueType="num">
                                      <p:cBhvr>
                                        <p:cTn id="8"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0899">
                                            <p:txEl>
                                              <p:pRg st="0" end="0"/>
                                            </p:txEl>
                                          </p:spTgt>
                                        </p:tgtEl>
                                        <p:attrNameLst>
                                          <p:attrName>ppt_y</p:attrName>
                                        </p:attrNameLst>
                                      </p:cBhvr>
                                      <p:tavLst>
                                        <p:tav tm="0">
                                          <p:val>
                                            <p:strVal val="#ppt_y+.05"/>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80903"/>
                                        </p:tgtEl>
                                        <p:attrNameLst>
                                          <p:attrName>style.visibility</p:attrName>
                                        </p:attrNameLst>
                                      </p:cBhvr>
                                      <p:to>
                                        <p:strVal val="visible"/>
                                      </p:to>
                                    </p:set>
                                    <p:animEffect transition="in" filter="blinds(horizontal)">
                                      <p:cBhvr>
                                        <p:cTn id="12" dur="500"/>
                                        <p:tgtEl>
                                          <p:spTgt spid="809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4" presetClass="entr" presetSubtype="0" fill="hold" grpId="0" nodeType="clickEffect">
                                  <p:stCondLst>
                                    <p:cond delay="0"/>
                                  </p:stCondLst>
                                  <p:childTnLst>
                                    <p:set>
                                      <p:cBhvr>
                                        <p:cTn id="16" dur="1" fill="hold">
                                          <p:stCondLst>
                                            <p:cond delay="0"/>
                                          </p:stCondLst>
                                        </p:cTn>
                                        <p:tgtEl>
                                          <p:spTgt spid="80899">
                                            <p:txEl>
                                              <p:pRg st="1" end="1"/>
                                            </p:txEl>
                                          </p:spTgt>
                                        </p:tgtEl>
                                        <p:attrNameLst>
                                          <p:attrName>style.visibility</p:attrName>
                                        </p:attrNameLst>
                                      </p:cBhvr>
                                      <p:to>
                                        <p:strVal val="visible"/>
                                      </p:to>
                                    </p:set>
                                    <p:animEffect transition="in" filter="fade">
                                      <p:cBhvr>
                                        <p:cTn id="17" dur="500"/>
                                        <p:tgtEl>
                                          <p:spTgt spid="80899">
                                            <p:txEl>
                                              <p:pRg st="1" end="1"/>
                                            </p:txEl>
                                          </p:spTgt>
                                        </p:tgtEl>
                                      </p:cBhvr>
                                    </p:animEffect>
                                    <p:anim calcmode="lin" valueType="num">
                                      <p:cBhvr>
                                        <p:cTn id="18"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8089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4" presetClass="entr" presetSubtype="0" fill="hold" grpId="0" nodeType="clickEffect">
                                  <p:stCondLst>
                                    <p:cond delay="0"/>
                                  </p:stCondLst>
                                  <p:childTnLst>
                                    <p:set>
                                      <p:cBhvr>
                                        <p:cTn id="23" dur="1" fill="hold">
                                          <p:stCondLst>
                                            <p:cond delay="0"/>
                                          </p:stCondLst>
                                        </p:cTn>
                                        <p:tgtEl>
                                          <p:spTgt spid="80899">
                                            <p:txEl>
                                              <p:pRg st="2" end="2"/>
                                            </p:txEl>
                                          </p:spTgt>
                                        </p:tgtEl>
                                        <p:attrNameLst>
                                          <p:attrName>style.visibility</p:attrName>
                                        </p:attrNameLst>
                                      </p:cBhvr>
                                      <p:to>
                                        <p:strVal val="visible"/>
                                      </p:to>
                                    </p:set>
                                    <p:animEffect transition="in" filter="fade">
                                      <p:cBhvr>
                                        <p:cTn id="24" dur="500"/>
                                        <p:tgtEl>
                                          <p:spTgt spid="80899">
                                            <p:txEl>
                                              <p:pRg st="2" end="2"/>
                                            </p:txEl>
                                          </p:spTgt>
                                        </p:tgtEl>
                                      </p:cBhvr>
                                    </p:animEffect>
                                    <p:anim calcmode="lin" valueType="num">
                                      <p:cBhvr>
                                        <p:cTn id="25"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08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80899">
                                            <p:txEl>
                                              <p:pRg st="3" end="3"/>
                                            </p:txEl>
                                          </p:spTgt>
                                        </p:tgtEl>
                                        <p:attrNameLst>
                                          <p:attrName>style.visibility</p:attrName>
                                        </p:attrNameLst>
                                      </p:cBhvr>
                                      <p:to>
                                        <p:strVal val="visible"/>
                                      </p:to>
                                    </p:set>
                                    <p:animEffect transition="in" filter="fade">
                                      <p:cBhvr>
                                        <p:cTn id="31" dur="500"/>
                                        <p:tgtEl>
                                          <p:spTgt spid="80899">
                                            <p:txEl>
                                              <p:pRg st="3" end="3"/>
                                            </p:txEl>
                                          </p:spTgt>
                                        </p:tgtEl>
                                      </p:cBhvr>
                                    </p:animEffect>
                                    <p:anim calcmode="lin" valueType="num">
                                      <p:cBhvr>
                                        <p:cTn id="32"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8089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de-DE" altLang="de-DE"/>
              <a:t>Wie weiter?</a:t>
            </a:r>
          </a:p>
        </p:txBody>
      </p:sp>
      <p:sp>
        <p:nvSpPr>
          <p:cNvPr id="34819" name="Rectangle 3"/>
          <p:cNvSpPr>
            <a:spLocks noGrp="1" noRot="1" noChangeArrowheads="1"/>
          </p:cNvSpPr>
          <p:nvPr>
            <p:ph type="body" sz="half" idx="1"/>
          </p:nvPr>
        </p:nvSpPr>
        <p:spPr>
          <a:xfrm>
            <a:off x="301625" y="1600200"/>
            <a:ext cx="4630738" cy="4997450"/>
          </a:xfrm>
        </p:spPr>
        <p:txBody>
          <a:bodyPr/>
          <a:lstStyle/>
          <a:p>
            <a:r>
              <a:rPr lang="de-DE" altLang="de-DE" sz="2800"/>
              <a:t>Energieeinsparung: Wärmedämmung, wie sie beispielsweise bei Passivhäusern üblich ist, liefert dazu einen grundsätzlichen Ansatz</a:t>
            </a:r>
          </a:p>
          <a:p>
            <a:r>
              <a:rPr lang="de-DE" altLang="de-DE" sz="2800"/>
              <a:t>Die darüber hinaus erforderliche Energie muss in der benötigten Art am benötigten Ort bereitgestellt werden</a:t>
            </a:r>
          </a:p>
        </p:txBody>
      </p:sp>
      <p:pic>
        <p:nvPicPr>
          <p:cNvPr id="34823" name="Picture 7" descr="passivhau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33988" y="1628775"/>
            <a:ext cx="3101975" cy="472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fade">
                                      <p:cBhvr>
                                        <p:cTn id="13" dur="500"/>
                                        <p:tgtEl>
                                          <p:spTgt spid="34819">
                                            <p:txEl>
                                              <p:pRg st="0" end="0"/>
                                            </p:txEl>
                                          </p:spTgt>
                                        </p:tgtEl>
                                      </p:cBhvr>
                                    </p:animEffect>
                                    <p:anim calcmode="lin" valueType="num">
                                      <p:cBhvr>
                                        <p:cTn id="14"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4819">
                                            <p:txEl>
                                              <p:pRg st="0" end="0"/>
                                            </p:txEl>
                                          </p:spTgt>
                                        </p:tgtEl>
                                        <p:attrNameLst>
                                          <p:attrName>ppt_y</p:attrName>
                                        </p:attrNameLst>
                                      </p:cBhvr>
                                      <p:tavLst>
                                        <p:tav tm="0">
                                          <p:val>
                                            <p:strVal val="#ppt_y+.05"/>
                                          </p:val>
                                        </p:tav>
                                        <p:tav tm="100000">
                                          <p:val>
                                            <p:strVal val="#ppt_y"/>
                                          </p:val>
                                        </p:tav>
                                      </p:tavLst>
                                    </p:anim>
                                  </p:childTnLst>
                                </p:cTn>
                              </p:par>
                              <p:par>
                                <p:cTn id="16" presetID="44" presetClass="entr" presetSubtype="0" fill="hold" grpId="0" nodeType="withEffect">
                                  <p:stCondLst>
                                    <p:cond delay="0"/>
                                  </p:stCondLst>
                                  <p:childTnLst>
                                    <p:set>
                                      <p:cBhvr>
                                        <p:cTn id="17" dur="1" fill="hold">
                                          <p:stCondLst>
                                            <p:cond delay="0"/>
                                          </p:stCondLst>
                                        </p:cTn>
                                        <p:tgtEl>
                                          <p:spTgt spid="34823">
                                            <p:bg/>
                                          </p:spTgt>
                                        </p:tgtEl>
                                        <p:attrNameLst>
                                          <p:attrName>style.visibility</p:attrName>
                                        </p:attrNameLst>
                                      </p:cBhvr>
                                      <p:to>
                                        <p:strVal val="visible"/>
                                      </p:to>
                                    </p:set>
                                    <p:animEffect transition="in" filter="fade">
                                      <p:cBhvr>
                                        <p:cTn id="18" dur="500"/>
                                        <p:tgtEl>
                                          <p:spTgt spid="34823">
                                            <p:bg/>
                                          </p:spTgt>
                                        </p:tgtEl>
                                      </p:cBhvr>
                                    </p:animEffect>
                                    <p:anim calcmode="lin" valueType="num">
                                      <p:cBhvr>
                                        <p:cTn id="19" dur="500" fill="hold"/>
                                        <p:tgtEl>
                                          <p:spTgt spid="34823">
                                            <p:bg/>
                                          </p:spTgt>
                                        </p:tgtEl>
                                        <p:attrNameLst>
                                          <p:attrName>ppt_x</p:attrName>
                                        </p:attrNameLst>
                                      </p:cBhvr>
                                      <p:tavLst>
                                        <p:tav tm="0">
                                          <p:val>
                                            <p:strVal val="#ppt_x"/>
                                          </p:val>
                                        </p:tav>
                                        <p:tav tm="100000">
                                          <p:val>
                                            <p:strVal val="#ppt_x"/>
                                          </p:val>
                                        </p:tav>
                                      </p:tavLst>
                                    </p:anim>
                                    <p:anim calcmode="lin" valueType="num">
                                      <p:cBhvr>
                                        <p:cTn id="20" dur="500" fill="hold"/>
                                        <p:tgtEl>
                                          <p:spTgt spid="34823">
                                            <p:bg/>
                                          </p:spTgt>
                                        </p:tgtEl>
                                        <p:attrNameLst>
                                          <p:attrName>ppt_y</p:attrName>
                                        </p:attrNameLst>
                                      </p:cBhvr>
                                      <p:tavLst>
                                        <p:tav tm="0">
                                          <p:val>
                                            <p:strVal val="#ppt_y+.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4" presetClass="entr" presetSubtype="0" fill="hold" grpId="0" nodeType="clickEffect">
                                  <p:stCondLst>
                                    <p:cond delay="0"/>
                                  </p:stCondLst>
                                  <p:childTnLst>
                                    <p:set>
                                      <p:cBhvr>
                                        <p:cTn id="24" dur="1" fill="hold">
                                          <p:stCondLst>
                                            <p:cond delay="0"/>
                                          </p:stCondLst>
                                        </p:cTn>
                                        <p:tgtEl>
                                          <p:spTgt spid="34819">
                                            <p:txEl>
                                              <p:pRg st="1" end="1"/>
                                            </p:txEl>
                                          </p:spTgt>
                                        </p:tgtEl>
                                        <p:attrNameLst>
                                          <p:attrName>style.visibility</p:attrName>
                                        </p:attrNameLst>
                                      </p:cBhvr>
                                      <p:to>
                                        <p:strVal val="visible"/>
                                      </p:to>
                                    </p:set>
                                    <p:animEffect transition="in" filter="fade">
                                      <p:cBhvr>
                                        <p:cTn id="25" dur="500"/>
                                        <p:tgtEl>
                                          <p:spTgt spid="34819">
                                            <p:txEl>
                                              <p:pRg st="1" end="1"/>
                                            </p:txEl>
                                          </p:spTgt>
                                        </p:tgtEl>
                                      </p:cBhvr>
                                    </p:animEffect>
                                    <p:anim calcmode="lin" valueType="num">
                                      <p:cBhvr>
                                        <p:cTn id="26"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3481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uiExpand="1" build="p"/>
      <p:bldP spid="3482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de-DE" altLang="de-DE"/>
              <a:t>Wie weiter?</a:t>
            </a:r>
          </a:p>
        </p:txBody>
      </p:sp>
      <p:sp>
        <p:nvSpPr>
          <p:cNvPr id="37891" name="Rectangle 3"/>
          <p:cNvSpPr>
            <a:spLocks noGrp="1" noRot="1" noChangeArrowheads="1"/>
          </p:cNvSpPr>
          <p:nvPr>
            <p:ph type="body" sz="half" idx="1"/>
          </p:nvPr>
        </p:nvSpPr>
        <p:spPr>
          <a:xfrm>
            <a:off x="457200" y="1600200"/>
            <a:ext cx="8362950" cy="1323975"/>
          </a:xfrm>
        </p:spPr>
        <p:txBody>
          <a:bodyPr/>
          <a:lstStyle/>
          <a:p>
            <a:pPr>
              <a:lnSpc>
                <a:spcPct val="90000"/>
              </a:lnSpc>
            </a:pPr>
            <a:r>
              <a:rPr lang="de-DE" altLang="de-DE" sz="2800"/>
              <a:t>Energieerzeugung bezüglich der Energiearten passend zum Verbrauch: beispielsweise Kraft-Wärme-Kopplung (auch für Gewerbe hinreichend)</a:t>
            </a:r>
          </a:p>
        </p:txBody>
      </p:sp>
      <p:pic>
        <p:nvPicPr>
          <p:cNvPr id="37892"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t="19044"/>
          <a:stretch>
            <a:fillRect/>
          </a:stretch>
        </p:blipFill>
        <p:spPr>
          <a:xfrm>
            <a:off x="685800" y="2989263"/>
            <a:ext cx="2801938" cy="2435225"/>
          </a:xfrm>
          <a:noFill/>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997200"/>
            <a:ext cx="3960812"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Rectangle 6"/>
          <p:cNvSpPr>
            <a:spLocks noChangeArrowheads="1"/>
          </p:cNvSpPr>
          <p:nvPr/>
        </p:nvSpPr>
        <p:spPr bwMode="auto">
          <a:xfrm>
            <a:off x="827088" y="5589588"/>
            <a:ext cx="2881312"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marL="819150" indent="-285750">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marL="1227138" indent="-228600">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marL="1635125" indent="-228600">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buFont typeface="Arial" panose="020B0604020202020204" pitchFamily="34" charset="0"/>
              <a:buNone/>
            </a:pPr>
            <a:r>
              <a:rPr lang="de-DE" altLang="de-DE" sz="1400" b="1"/>
              <a:t>Stirlingmotor</a:t>
            </a:r>
            <a:br>
              <a:rPr lang="de-DE" altLang="de-DE" sz="1400" b="1"/>
            </a:br>
            <a:r>
              <a:rPr lang="de-DE" altLang="de-DE" sz="1400"/>
              <a:t>elektrische Leistung: 2-9 kW</a:t>
            </a:r>
            <a:br>
              <a:rPr lang="de-DE" altLang="de-DE" sz="1400"/>
            </a:br>
            <a:r>
              <a:rPr lang="de-DE" altLang="de-DE" sz="1400"/>
              <a:t>thermische Leistung: 8-24 kW</a:t>
            </a:r>
            <a:br>
              <a:rPr lang="de-DE" altLang="de-DE" sz="1400"/>
            </a:br>
            <a:r>
              <a:rPr lang="de-DE" altLang="de-DE" sz="1400"/>
              <a:t>Die Leistung ist stufenlos regelbar </a:t>
            </a:r>
          </a:p>
        </p:txBody>
      </p:sp>
      <p:sp>
        <p:nvSpPr>
          <p:cNvPr id="37895" name="Rectangle 7"/>
          <p:cNvSpPr>
            <a:spLocks noChangeArrowheads="1"/>
          </p:cNvSpPr>
          <p:nvPr/>
        </p:nvSpPr>
        <p:spPr bwMode="auto">
          <a:xfrm>
            <a:off x="4643438" y="5661025"/>
            <a:ext cx="29527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marL="819150" indent="-285750">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marL="1227138" indent="-228600">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marL="1635125" indent="-228600">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buFont typeface="Arial" panose="020B0604020202020204" pitchFamily="34" charset="0"/>
              <a:buNone/>
            </a:pPr>
            <a:r>
              <a:rPr lang="de-DE" altLang="de-DE" sz="1400" b="1"/>
              <a:t>Blockheizkraftwerk </a:t>
            </a:r>
            <a:r>
              <a:rPr lang="de-DE" altLang="de-DE" sz="1400"/>
              <a:t/>
            </a:r>
            <a:br>
              <a:rPr lang="de-DE" altLang="de-DE" sz="1400"/>
            </a:br>
            <a:r>
              <a:rPr lang="de-DE" altLang="de-DE" sz="1400"/>
              <a:t>elektrische Leistung: ca. 5 kW, </a:t>
            </a:r>
            <a:br>
              <a:rPr lang="de-DE" altLang="de-DE" sz="1400"/>
            </a:br>
            <a:r>
              <a:rPr lang="de-DE" altLang="de-DE" sz="1400"/>
              <a:t>thermische Leistung: rd. 12,5 kW</a:t>
            </a:r>
          </a:p>
          <a:p>
            <a:pPr>
              <a:buFont typeface="Arial" panose="020B0604020202020204" pitchFamily="34" charset="0"/>
              <a:buNone/>
            </a:pPr>
            <a:r>
              <a:rPr lang="de-DE" altLang="de-DE" sz="1400"/>
              <a:t>Quelle: www.asue.de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anim calcmode="lin" valueType="num">
                                      <p:cBhvr>
                                        <p:cTn id="8"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7891">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3" presetClass="entr" presetSubtype="10" fill="hold" grpId="0" nodeType="afterEffect" nodePh="1">
                                  <p:stCondLst>
                                    <p:cond delay="0"/>
                                  </p:stCondLst>
                                  <p:endCondLst>
                                    <p:cond evt="begin" delay="0">
                                      <p:tn val="11"/>
                                    </p:cond>
                                  </p:endCondLst>
                                  <p:childTnLst>
                                    <p:set>
                                      <p:cBhvr>
                                        <p:cTn id="12" dur="1" fill="hold">
                                          <p:stCondLst>
                                            <p:cond delay="0"/>
                                          </p:stCondLst>
                                        </p:cTn>
                                        <p:tgtEl>
                                          <p:spTgt spid="37892"/>
                                        </p:tgtEl>
                                        <p:attrNameLst>
                                          <p:attrName>style.visibility</p:attrName>
                                        </p:attrNameLst>
                                      </p:cBhvr>
                                      <p:to>
                                        <p:strVal val="visible"/>
                                      </p:to>
                                    </p:set>
                                    <p:animEffect transition="in" filter="blinds(horizontal)">
                                      <p:cBhvr>
                                        <p:cTn id="13" dur="500"/>
                                        <p:tgtEl>
                                          <p:spTgt spid="3789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7894"/>
                                        </p:tgtEl>
                                        <p:attrNameLst>
                                          <p:attrName>style.visibility</p:attrName>
                                        </p:attrNameLst>
                                      </p:cBhvr>
                                      <p:to>
                                        <p:strVal val="visible"/>
                                      </p:to>
                                    </p:set>
                                    <p:animEffect transition="in" filter="fade">
                                      <p:cBhvr>
                                        <p:cTn id="16" dur="1000"/>
                                        <p:tgtEl>
                                          <p:spTgt spid="37894"/>
                                        </p:tgtEl>
                                      </p:cBhvr>
                                    </p:animEffect>
                                    <p:anim calcmode="lin" valueType="num">
                                      <p:cBhvr>
                                        <p:cTn id="17" dur="1000" fill="hold"/>
                                        <p:tgtEl>
                                          <p:spTgt spid="37894"/>
                                        </p:tgtEl>
                                        <p:attrNameLst>
                                          <p:attrName>ppt_x</p:attrName>
                                        </p:attrNameLst>
                                      </p:cBhvr>
                                      <p:tavLst>
                                        <p:tav tm="0">
                                          <p:val>
                                            <p:strVal val="#ppt_x"/>
                                          </p:val>
                                        </p:tav>
                                        <p:tav tm="100000">
                                          <p:val>
                                            <p:strVal val="#ppt_x"/>
                                          </p:val>
                                        </p:tav>
                                      </p:tavLst>
                                    </p:anim>
                                    <p:anim calcmode="lin" valueType="num">
                                      <p:cBhvr>
                                        <p:cTn id="18" dur="1000" fill="hold"/>
                                        <p:tgtEl>
                                          <p:spTgt spid="37894"/>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3" presetClass="entr" presetSubtype="10" fill="hold" nodeType="afterEffect">
                                  <p:stCondLst>
                                    <p:cond delay="1000"/>
                                  </p:stCondLst>
                                  <p:childTnLst>
                                    <p:set>
                                      <p:cBhvr>
                                        <p:cTn id="21" dur="1" fill="hold">
                                          <p:stCondLst>
                                            <p:cond delay="0"/>
                                          </p:stCondLst>
                                        </p:cTn>
                                        <p:tgtEl>
                                          <p:spTgt spid="37893"/>
                                        </p:tgtEl>
                                        <p:attrNameLst>
                                          <p:attrName>style.visibility</p:attrName>
                                        </p:attrNameLst>
                                      </p:cBhvr>
                                      <p:to>
                                        <p:strVal val="visible"/>
                                      </p:to>
                                    </p:set>
                                    <p:animEffect transition="in" filter="blinds(horizontal)">
                                      <p:cBhvr>
                                        <p:cTn id="22" dur="500"/>
                                        <p:tgtEl>
                                          <p:spTgt spid="37893"/>
                                        </p:tgtEl>
                                      </p:cBhvr>
                                    </p:animEffect>
                                  </p:childTnLst>
                                </p:cTn>
                              </p:par>
                              <p:par>
                                <p:cTn id="23" presetID="42" presetClass="entr" presetSubtype="0" fill="hold" grpId="0" nodeType="withEffect">
                                  <p:stCondLst>
                                    <p:cond delay="1000"/>
                                  </p:stCondLst>
                                  <p:childTnLst>
                                    <p:set>
                                      <p:cBhvr>
                                        <p:cTn id="24" dur="1" fill="hold">
                                          <p:stCondLst>
                                            <p:cond delay="0"/>
                                          </p:stCondLst>
                                        </p:cTn>
                                        <p:tgtEl>
                                          <p:spTgt spid="37895"/>
                                        </p:tgtEl>
                                        <p:attrNameLst>
                                          <p:attrName>style.visibility</p:attrName>
                                        </p:attrNameLst>
                                      </p:cBhvr>
                                      <p:to>
                                        <p:strVal val="visible"/>
                                      </p:to>
                                    </p:set>
                                    <p:animEffect transition="in" filter="fade">
                                      <p:cBhvr>
                                        <p:cTn id="25" dur="1000"/>
                                        <p:tgtEl>
                                          <p:spTgt spid="37895"/>
                                        </p:tgtEl>
                                      </p:cBhvr>
                                    </p:animEffect>
                                    <p:anim calcmode="lin" valueType="num">
                                      <p:cBhvr>
                                        <p:cTn id="26" dur="1000" fill="hold"/>
                                        <p:tgtEl>
                                          <p:spTgt spid="37895"/>
                                        </p:tgtEl>
                                        <p:attrNameLst>
                                          <p:attrName>ppt_x</p:attrName>
                                        </p:attrNameLst>
                                      </p:cBhvr>
                                      <p:tavLst>
                                        <p:tav tm="0">
                                          <p:val>
                                            <p:strVal val="#ppt_x"/>
                                          </p:val>
                                        </p:tav>
                                        <p:tav tm="100000">
                                          <p:val>
                                            <p:strVal val="#ppt_x"/>
                                          </p:val>
                                        </p:tav>
                                      </p:tavLst>
                                    </p:anim>
                                    <p:anim calcmode="lin" valueType="num">
                                      <p:cBhvr>
                                        <p:cTn id="27" dur="1000" fill="hold"/>
                                        <p:tgtEl>
                                          <p:spTgt spid="378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p:bldP spid="37894" grpId="0"/>
      <p:bldP spid="3789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de-DE" altLang="de-DE"/>
              <a:t>Wie weiter?</a:t>
            </a:r>
          </a:p>
        </p:txBody>
      </p:sp>
      <p:sp>
        <p:nvSpPr>
          <p:cNvPr id="38915" name="Rectangle 3"/>
          <p:cNvSpPr>
            <a:spLocks noGrp="1" noRot="1" noChangeArrowheads="1"/>
          </p:cNvSpPr>
          <p:nvPr>
            <p:ph type="body" sz="half" idx="1"/>
          </p:nvPr>
        </p:nvSpPr>
        <p:spPr>
          <a:xfrm>
            <a:off x="179388" y="1628775"/>
            <a:ext cx="5513387" cy="1531938"/>
          </a:xfrm>
        </p:spPr>
        <p:txBody>
          <a:bodyPr/>
          <a:lstStyle/>
          <a:p>
            <a:r>
              <a:rPr lang="de-DE" altLang="de-DE" sz="2800"/>
              <a:t>Verkehrsvermeidung liefert einen weiteren grundsätzlichen Ansatz zur Energieeinsparung</a:t>
            </a:r>
          </a:p>
        </p:txBody>
      </p:sp>
      <p:pic>
        <p:nvPicPr>
          <p:cNvPr id="38920" name="Picture 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16613" y="1771650"/>
            <a:ext cx="2800350" cy="3006725"/>
          </a:xfrm>
          <a:noFill/>
          <a:ln/>
        </p:spPr>
      </p:pic>
      <p:sp>
        <p:nvSpPr>
          <p:cNvPr id="38921" name="Rectangle 9"/>
          <p:cNvSpPr>
            <a:spLocks noChangeArrowheads="1"/>
          </p:cNvSpPr>
          <p:nvPr/>
        </p:nvSpPr>
        <p:spPr bwMode="auto">
          <a:xfrm>
            <a:off x="5076825" y="5013325"/>
            <a:ext cx="3887788"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r>
              <a:rPr lang="de-DE" altLang="de-DE"/>
              <a:t>möglich ist das bei dezentral vernetzten Lebens-Strukturen</a:t>
            </a:r>
          </a:p>
        </p:txBody>
      </p:sp>
      <p:pic>
        <p:nvPicPr>
          <p:cNvPr id="38922" name="Picture 10" descr="bild145214_v-gross4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141663"/>
            <a:ext cx="4608513" cy="3452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anim calcmode="lin" valueType="num">
                                      <p:cBhvr>
                                        <p:cTn id="8"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891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38920"/>
                                        </p:tgtEl>
                                        <p:attrNameLst>
                                          <p:attrName>style.visibility</p:attrName>
                                        </p:attrNameLst>
                                      </p:cBhvr>
                                      <p:to>
                                        <p:strVal val="visible"/>
                                      </p:to>
                                    </p:set>
                                    <p:animEffect transition="in" filter="fade">
                                      <p:cBhvr>
                                        <p:cTn id="13" dur="2000"/>
                                        <p:tgtEl>
                                          <p:spTgt spid="38920"/>
                                        </p:tgtEl>
                                      </p:cBhvr>
                                    </p:animEffect>
                                  </p:childTnLst>
                                </p:cTn>
                              </p:par>
                            </p:childTnLst>
                          </p:cTn>
                        </p:par>
                        <p:par>
                          <p:cTn id="14" fill="hold" nodeType="afterGroup">
                            <p:stCondLst>
                              <p:cond delay="2500"/>
                            </p:stCondLst>
                            <p:childTnLst>
                              <p:par>
                                <p:cTn id="15" presetID="10" presetClass="entr" presetSubtype="0" fill="hold" nodeType="afterEffect">
                                  <p:stCondLst>
                                    <p:cond delay="0"/>
                                  </p:stCondLst>
                                  <p:childTnLst>
                                    <p:set>
                                      <p:cBhvr>
                                        <p:cTn id="16" dur="1" fill="hold">
                                          <p:stCondLst>
                                            <p:cond delay="0"/>
                                          </p:stCondLst>
                                        </p:cTn>
                                        <p:tgtEl>
                                          <p:spTgt spid="38922"/>
                                        </p:tgtEl>
                                        <p:attrNameLst>
                                          <p:attrName>style.visibility</p:attrName>
                                        </p:attrNameLst>
                                      </p:cBhvr>
                                      <p:to>
                                        <p:strVal val="visible"/>
                                      </p:to>
                                    </p:set>
                                    <p:animEffect transition="in" filter="fade">
                                      <p:cBhvr>
                                        <p:cTn id="17" dur="2000"/>
                                        <p:tgtEl>
                                          <p:spTgt spid="38922"/>
                                        </p:tgtEl>
                                      </p:cBhvr>
                                    </p:animEffect>
                                  </p:childTnLst>
                                </p:cTn>
                              </p:par>
                            </p:childTnLst>
                          </p:cTn>
                        </p:par>
                        <p:par>
                          <p:cTn id="18" fill="hold" nodeType="afterGroup">
                            <p:stCondLst>
                              <p:cond delay="4500"/>
                            </p:stCondLst>
                            <p:childTnLst>
                              <p:par>
                                <p:cTn id="19" presetID="42" presetClass="entr" presetSubtype="0" fill="hold" grpId="0" nodeType="afterEffect">
                                  <p:stCondLst>
                                    <p:cond delay="0"/>
                                  </p:stCondLst>
                                  <p:childTnLst>
                                    <p:set>
                                      <p:cBhvr>
                                        <p:cTn id="20" dur="1" fill="hold">
                                          <p:stCondLst>
                                            <p:cond delay="0"/>
                                          </p:stCondLst>
                                        </p:cTn>
                                        <p:tgtEl>
                                          <p:spTgt spid="38921"/>
                                        </p:tgtEl>
                                        <p:attrNameLst>
                                          <p:attrName>style.visibility</p:attrName>
                                        </p:attrNameLst>
                                      </p:cBhvr>
                                      <p:to>
                                        <p:strVal val="visible"/>
                                      </p:to>
                                    </p:set>
                                    <p:animEffect transition="in" filter="fade">
                                      <p:cBhvr>
                                        <p:cTn id="21" dur="1000"/>
                                        <p:tgtEl>
                                          <p:spTgt spid="38921"/>
                                        </p:tgtEl>
                                      </p:cBhvr>
                                    </p:animEffect>
                                    <p:anim calcmode="lin" valueType="num">
                                      <p:cBhvr>
                                        <p:cTn id="22" dur="1000" fill="hold"/>
                                        <p:tgtEl>
                                          <p:spTgt spid="38921"/>
                                        </p:tgtEl>
                                        <p:attrNameLst>
                                          <p:attrName>ppt_x</p:attrName>
                                        </p:attrNameLst>
                                      </p:cBhvr>
                                      <p:tavLst>
                                        <p:tav tm="0">
                                          <p:val>
                                            <p:strVal val="#ppt_x"/>
                                          </p:val>
                                        </p:tav>
                                        <p:tav tm="100000">
                                          <p:val>
                                            <p:strVal val="#ppt_x"/>
                                          </p:val>
                                        </p:tav>
                                      </p:tavLst>
                                    </p:anim>
                                    <p:anim calcmode="lin" valueType="num">
                                      <p:cBhvr>
                                        <p:cTn id="23" dur="1000" fill="hold"/>
                                        <p:tgtEl>
                                          <p:spTgt spid="389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20" grpId="0"/>
      <p:bldP spid="38921"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1938" name="Group 18"/>
          <p:cNvGrpSpPr>
            <a:grpSpLocks/>
          </p:cNvGrpSpPr>
          <p:nvPr/>
        </p:nvGrpSpPr>
        <p:grpSpPr bwMode="auto">
          <a:xfrm>
            <a:off x="0" y="1341438"/>
            <a:ext cx="7127875" cy="5516562"/>
            <a:chOff x="0" y="845"/>
            <a:chExt cx="4490" cy="3475"/>
          </a:xfrm>
        </p:grpSpPr>
        <p:sp>
          <p:nvSpPr>
            <p:cNvPr id="81936" name="Oval 16"/>
            <p:cNvSpPr>
              <a:spLocks noChangeArrowheads="1"/>
            </p:cNvSpPr>
            <p:nvPr/>
          </p:nvSpPr>
          <p:spPr bwMode="auto">
            <a:xfrm>
              <a:off x="0" y="845"/>
              <a:ext cx="4490" cy="3475"/>
            </a:xfrm>
            <a:prstGeom prst="ellipse">
              <a:avLst/>
            </a:prstGeom>
            <a:gradFill rotWithShape="1">
              <a:gsLst>
                <a:gs pos="0">
                  <a:srgbClr val="3B3569">
                    <a:gamma/>
                    <a:shade val="6275"/>
                    <a:invGamma/>
                  </a:srgbClr>
                </a:gs>
                <a:gs pos="100000">
                  <a:srgbClr val="3B3569"/>
                </a:gs>
              </a:gsLst>
              <a:path path="shape">
                <a:fillToRect l="50000" t="50000" r="50000" b="50000"/>
              </a:path>
            </a:gradFill>
            <a:ln w="9525">
              <a:solidFill>
                <a:srgbClr val="3B356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81929" name="Picture 9" descr="zukunf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 y="1706"/>
              <a:ext cx="3252" cy="2201"/>
            </a:xfrm>
            <a:prstGeom prst="rect">
              <a:avLst/>
            </a:prstGeom>
            <a:noFill/>
            <a:extLst>
              <a:ext uri="{909E8E84-426E-40DD-AFC4-6F175D3DCCD1}">
                <a14:hiddenFill xmlns:a14="http://schemas.microsoft.com/office/drawing/2010/main">
                  <a:solidFill>
                    <a:srgbClr val="FFFFFF"/>
                  </a:solidFill>
                </a14:hiddenFill>
              </a:ext>
            </a:extLst>
          </p:spPr>
        </p:pic>
      </p:grpSp>
      <p:sp>
        <p:nvSpPr>
          <p:cNvPr id="81922" name="Rectangle 2"/>
          <p:cNvSpPr>
            <a:spLocks noGrp="1" noRot="1" noChangeArrowheads="1"/>
          </p:cNvSpPr>
          <p:nvPr>
            <p:ph type="title"/>
          </p:nvPr>
        </p:nvSpPr>
        <p:spPr/>
        <p:txBody>
          <a:bodyPr/>
          <a:lstStyle/>
          <a:p>
            <a:r>
              <a:rPr lang="de-DE" altLang="de-DE"/>
              <a:t>Fazit</a:t>
            </a:r>
          </a:p>
        </p:txBody>
      </p:sp>
      <p:sp>
        <p:nvSpPr>
          <p:cNvPr id="81923" name="Rectangle 3"/>
          <p:cNvSpPr>
            <a:spLocks noGrp="1" noRot="1" noChangeArrowheads="1"/>
          </p:cNvSpPr>
          <p:nvPr>
            <p:ph type="body" sz="half" idx="1"/>
          </p:nvPr>
        </p:nvSpPr>
        <p:spPr>
          <a:xfrm>
            <a:off x="0" y="1628775"/>
            <a:ext cx="9144000" cy="1008063"/>
          </a:xfrm>
        </p:spPr>
        <p:txBody>
          <a:bodyPr/>
          <a:lstStyle/>
          <a:p>
            <a:r>
              <a:rPr lang="de-DE" altLang="de-DE" sz="2400"/>
              <a:t>Engagement für unser Klima bedeutet letzten Endes die Überwindung des Grundprinzips unseres Wirtschaftssystems</a:t>
            </a:r>
          </a:p>
        </p:txBody>
      </p:sp>
      <p:sp>
        <p:nvSpPr>
          <p:cNvPr id="81926" name="Rectangle 6"/>
          <p:cNvSpPr>
            <a:spLocks noChangeArrowheads="1"/>
          </p:cNvSpPr>
          <p:nvPr/>
        </p:nvSpPr>
        <p:spPr bwMode="auto">
          <a:xfrm>
            <a:off x="5580063" y="3141663"/>
            <a:ext cx="3384550"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r>
              <a:rPr lang="de-DE" altLang="de-DE"/>
              <a:t>dezentral vernetzte Lebens-Strukturen stehen den jetzigen Ge-sellschaftsstruk-turen diametral gegenüber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ppt_x</p:attrName>
                                        </p:attrNameLst>
                                      </p:cBhvr>
                                      <p:tavLst>
                                        <p:tav tm="0">
                                          <p:val>
                                            <p:strVal val="#ppt_x-.2"/>
                                          </p:val>
                                        </p:tav>
                                        <p:tav tm="100000">
                                          <p:val>
                                            <p:strVal val="#ppt_x"/>
                                          </p:val>
                                        </p:tav>
                                      </p:tavLst>
                                    </p:anim>
                                    <p:anim calcmode="lin" valueType="num">
                                      <p:cBhvr>
                                        <p:cTn id="8" dur="1000" fill="hold"/>
                                        <p:tgtEl>
                                          <p:spTgt spid="819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1923">
                                            <p:txEl>
                                              <p:pRg st="0" end="0"/>
                                            </p:txEl>
                                          </p:spTgt>
                                        </p:tgtEl>
                                        <p:attrNameLst>
                                          <p:attrName>style.visibility</p:attrName>
                                        </p:attrNameLst>
                                      </p:cBhvr>
                                      <p:to>
                                        <p:strVal val="visible"/>
                                      </p:to>
                                    </p:set>
                                    <p:animEffect transition="in" filter="fade">
                                      <p:cBhvr>
                                        <p:cTn id="14" dur="500"/>
                                        <p:tgtEl>
                                          <p:spTgt spid="81923">
                                            <p:txEl>
                                              <p:pRg st="0" end="0"/>
                                            </p:txEl>
                                          </p:spTgt>
                                        </p:tgtEl>
                                      </p:cBhvr>
                                    </p:animEffect>
                                    <p:anim calcmode="lin" valueType="num">
                                      <p:cBhvr>
                                        <p:cTn id="15"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19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26"/>
                                        </p:tgtEl>
                                        <p:attrNameLst>
                                          <p:attrName>style.visibility</p:attrName>
                                        </p:attrNameLst>
                                      </p:cBhvr>
                                      <p:to>
                                        <p:strVal val="visible"/>
                                      </p:to>
                                    </p:set>
                                    <p:animEffect transition="in" filter="fade">
                                      <p:cBhvr>
                                        <p:cTn id="21" dur="1000"/>
                                        <p:tgtEl>
                                          <p:spTgt spid="81926"/>
                                        </p:tgtEl>
                                      </p:cBhvr>
                                    </p:animEffect>
                                    <p:anim calcmode="lin" valueType="num">
                                      <p:cBhvr>
                                        <p:cTn id="22" dur="1000" fill="hold"/>
                                        <p:tgtEl>
                                          <p:spTgt spid="81926"/>
                                        </p:tgtEl>
                                        <p:attrNameLst>
                                          <p:attrName>ppt_x</p:attrName>
                                        </p:attrNameLst>
                                      </p:cBhvr>
                                      <p:tavLst>
                                        <p:tav tm="0">
                                          <p:val>
                                            <p:strVal val="#ppt_x"/>
                                          </p:val>
                                        </p:tav>
                                        <p:tav tm="100000">
                                          <p:val>
                                            <p:strVal val="#ppt_x"/>
                                          </p:val>
                                        </p:tav>
                                      </p:tavLst>
                                    </p:anim>
                                    <p:anim calcmode="lin" valueType="num">
                                      <p:cBhvr>
                                        <p:cTn id="23" dur="1000" fill="hold"/>
                                        <p:tgtEl>
                                          <p:spTgt spid="819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P spid="81926"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2954" name="Group 10"/>
          <p:cNvGrpSpPr>
            <a:grpSpLocks/>
          </p:cNvGrpSpPr>
          <p:nvPr/>
        </p:nvGrpSpPr>
        <p:grpSpPr bwMode="auto">
          <a:xfrm>
            <a:off x="323850" y="115888"/>
            <a:ext cx="6408738" cy="6481762"/>
            <a:chOff x="204" y="73"/>
            <a:chExt cx="4037" cy="4083"/>
          </a:xfrm>
        </p:grpSpPr>
        <p:sp>
          <p:nvSpPr>
            <p:cNvPr id="82953" name="Oval 9"/>
            <p:cNvSpPr>
              <a:spLocks noChangeArrowheads="1"/>
            </p:cNvSpPr>
            <p:nvPr/>
          </p:nvSpPr>
          <p:spPr bwMode="auto">
            <a:xfrm>
              <a:off x="204" y="73"/>
              <a:ext cx="4037" cy="4083"/>
            </a:xfrm>
            <a:prstGeom prst="ellipse">
              <a:avLst/>
            </a:prstGeom>
            <a:gradFill rotWithShape="1">
              <a:gsLst>
                <a:gs pos="0">
                  <a:srgbClr val="3B3569">
                    <a:gamma/>
                    <a:shade val="46275"/>
                    <a:invGamma/>
                  </a:srgbClr>
                </a:gs>
                <a:gs pos="100000">
                  <a:srgbClr val="3B3569"/>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82952" name="Picture 8" descr="hex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255"/>
              <a:ext cx="3930" cy="3618"/>
            </a:xfrm>
            <a:prstGeom prst="rect">
              <a:avLst/>
            </a:prstGeom>
            <a:noFill/>
            <a:extLst>
              <a:ext uri="{909E8E84-426E-40DD-AFC4-6F175D3DCCD1}">
                <a14:hiddenFill xmlns:a14="http://schemas.microsoft.com/office/drawing/2010/main">
                  <a:solidFill>
                    <a:srgbClr val="FFFFFF"/>
                  </a:solidFill>
                </a14:hiddenFill>
              </a:ext>
            </a:extLst>
          </p:spPr>
        </p:pic>
      </p:grpSp>
      <p:sp>
        <p:nvSpPr>
          <p:cNvPr id="82950" name="Rectangle 6"/>
          <p:cNvSpPr>
            <a:spLocks noGrp="1" noRot="1" noChangeArrowheads="1"/>
          </p:cNvSpPr>
          <p:nvPr>
            <p:ph type="body" sz="half" idx="4294967295"/>
          </p:nvPr>
        </p:nvSpPr>
        <p:spPr>
          <a:xfrm>
            <a:off x="3276600" y="5129213"/>
            <a:ext cx="5686425" cy="1728787"/>
          </a:xfrm>
        </p:spPr>
        <p:txBody>
          <a:bodyPr/>
          <a:lstStyle/>
          <a:p>
            <a:pPr marL="0" indent="0" algn="r">
              <a:lnSpc>
                <a:spcPct val="90000"/>
              </a:lnSpc>
              <a:buFont typeface="Arial" panose="020B0604020202020204" pitchFamily="34" charset="0"/>
              <a:buNone/>
            </a:pPr>
            <a:r>
              <a:rPr lang="de-DE" altLang="de-DE"/>
              <a:t>Danke für die Aufmerksamkeit</a:t>
            </a:r>
            <a:br>
              <a:rPr lang="de-DE" altLang="de-DE"/>
            </a:br>
            <a:r>
              <a:rPr lang="de-DE" altLang="de-DE"/>
              <a:t/>
            </a:r>
            <a:br>
              <a:rPr lang="de-DE" altLang="de-DE"/>
            </a:br>
            <a:r>
              <a:rPr lang="de-DE" altLang="de-DE" sz="1800"/>
              <a:t>Zukunftswerkstatt Jena, Herbst 2007</a:t>
            </a:r>
            <a:br>
              <a:rPr lang="de-DE" altLang="de-DE" sz="1800"/>
            </a:br>
            <a:r>
              <a:rPr lang="de-DE" altLang="de-DE" sz="2400" b="1"/>
              <a:t>www.zw-jena.de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82950">
                                            <p:txEl>
                                              <p:pRg st="0" end="0"/>
                                            </p:txEl>
                                          </p:spTgt>
                                        </p:tgtEl>
                                        <p:attrNameLst>
                                          <p:attrName>style.visibility</p:attrName>
                                        </p:attrNameLst>
                                      </p:cBhvr>
                                      <p:to>
                                        <p:strVal val="visible"/>
                                      </p:to>
                                    </p:set>
                                    <p:animEffect transition="in" filter="fade">
                                      <p:cBhvr>
                                        <p:cTn id="7" dur="500"/>
                                        <p:tgtEl>
                                          <p:spTgt spid="82950">
                                            <p:txEl>
                                              <p:pRg st="0" end="0"/>
                                            </p:txEl>
                                          </p:spTgt>
                                        </p:tgtEl>
                                      </p:cBhvr>
                                    </p:animEffect>
                                    <p:anim calcmode="lin" valueType="num">
                                      <p:cBhvr>
                                        <p:cTn id="8" dur="500" fill="hold"/>
                                        <p:tgtEl>
                                          <p:spTgt spid="8295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2950">
                                            <p:txEl>
                                              <p:pRg st="0" end="0"/>
                                            </p:txEl>
                                          </p:spTgt>
                                        </p:tgtEl>
                                        <p:attrNameLst>
                                          <p:attrName>ppt_y</p:attrName>
                                        </p:attrNameLst>
                                      </p:cBhvr>
                                      <p:tavLst>
                                        <p:tav tm="0">
                                          <p:val>
                                            <p:strVal val="#ppt_y+.05"/>
                                          </p:val>
                                        </p:tav>
                                        <p:tav tm="100000">
                                          <p:val>
                                            <p:strVal val="#ppt_y"/>
                                          </p:val>
                                        </p:tav>
                                      </p:tavLst>
                                    </p:anim>
                                  </p:childTnLst>
                                </p:cTn>
                              </p:par>
                              <p:par>
                                <p:cTn id="10" presetID="29" presetClass="entr" presetSubtype="0" fill="hold" nodeType="withEffect">
                                  <p:stCondLst>
                                    <p:cond delay="0"/>
                                  </p:stCondLst>
                                  <p:childTnLst>
                                    <p:set>
                                      <p:cBhvr>
                                        <p:cTn id="11" dur="1" fill="hold">
                                          <p:stCondLst>
                                            <p:cond delay="0"/>
                                          </p:stCondLst>
                                        </p:cTn>
                                        <p:tgtEl>
                                          <p:spTgt spid="82954"/>
                                        </p:tgtEl>
                                        <p:attrNameLst>
                                          <p:attrName>style.visibility</p:attrName>
                                        </p:attrNameLst>
                                      </p:cBhvr>
                                      <p:to>
                                        <p:strVal val="visible"/>
                                      </p:to>
                                    </p:set>
                                    <p:anim calcmode="lin" valueType="num">
                                      <p:cBhvr>
                                        <p:cTn id="12" dur="1000" fill="hold"/>
                                        <p:tgtEl>
                                          <p:spTgt spid="82954"/>
                                        </p:tgtEl>
                                        <p:attrNameLst>
                                          <p:attrName>ppt_x</p:attrName>
                                        </p:attrNameLst>
                                      </p:cBhvr>
                                      <p:tavLst>
                                        <p:tav tm="0">
                                          <p:val>
                                            <p:strVal val="#ppt_x-.2"/>
                                          </p:val>
                                        </p:tav>
                                        <p:tav tm="100000">
                                          <p:val>
                                            <p:strVal val="#ppt_x"/>
                                          </p:val>
                                        </p:tav>
                                      </p:tavLst>
                                    </p:anim>
                                    <p:anim calcmode="lin" valueType="num">
                                      <p:cBhvr>
                                        <p:cTn id="13" dur="1000" fill="hold"/>
                                        <p:tgtEl>
                                          <p:spTgt spid="8295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a:lstStyle/>
          <a:p>
            <a:r>
              <a:rPr lang="de-DE" altLang="de-DE"/>
              <a:t>Momentaufnahmen</a:t>
            </a:r>
          </a:p>
        </p:txBody>
      </p:sp>
      <p:sp>
        <p:nvSpPr>
          <p:cNvPr id="164867" name="Rectangle 3"/>
          <p:cNvSpPr>
            <a:spLocks noGrp="1" noRot="1" noChangeArrowheads="1"/>
          </p:cNvSpPr>
          <p:nvPr>
            <p:ph type="body" idx="1"/>
          </p:nvPr>
        </p:nvSpPr>
        <p:spPr>
          <a:xfrm>
            <a:off x="301625" y="1600200"/>
            <a:ext cx="8540750" cy="4997450"/>
          </a:xfrm>
        </p:spPr>
        <p:txBody>
          <a:bodyPr/>
          <a:lstStyle/>
          <a:p>
            <a:r>
              <a:rPr lang="de-DE" altLang="de-DE"/>
              <a:t>Der Spiegel (19, 07.05.2007)</a:t>
            </a:r>
          </a:p>
          <a:p>
            <a:r>
              <a:rPr lang="de-DE" altLang="de-DE"/>
              <a:t>„Zweifellos wird es Verlierer des Wandels geben – aber eben auch Gewinner. Auf dem Planeten werden die Klimazonen neu gemischt. Und noch etwas lässt sich schon mit Sicherheit sagen:</a:t>
            </a:r>
            <a:br>
              <a:rPr lang="de-DE" altLang="de-DE"/>
            </a:br>
            <a:r>
              <a:rPr lang="de-DE" altLang="de-DE"/>
              <a:t>Der Weltuntergang fällt aus“.</a:t>
            </a:r>
            <a:endParaRPr lang="de-DE" altLang="de-DE" sz="5400" b="1">
              <a:solidFill>
                <a:srgbClr val="FF66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p:cTn id="7" dur="1000" fill="hold"/>
                                        <p:tgtEl>
                                          <p:spTgt spid="164866"/>
                                        </p:tgtEl>
                                        <p:attrNameLst>
                                          <p:attrName>ppt_x</p:attrName>
                                        </p:attrNameLst>
                                      </p:cBhvr>
                                      <p:tavLst>
                                        <p:tav tm="0">
                                          <p:val>
                                            <p:strVal val="#ppt_x-.2"/>
                                          </p:val>
                                        </p:tav>
                                        <p:tav tm="100000">
                                          <p:val>
                                            <p:strVal val="#ppt_x"/>
                                          </p:val>
                                        </p:tav>
                                      </p:tavLst>
                                    </p:anim>
                                    <p:anim calcmode="lin" valueType="num">
                                      <p:cBhvr>
                                        <p:cTn id="8" dur="1000" fill="hold"/>
                                        <p:tgtEl>
                                          <p:spTgt spid="164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4866"/>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64867">
                                            <p:txEl>
                                              <p:pRg st="0" end="0"/>
                                            </p:txEl>
                                          </p:spTgt>
                                        </p:tgtEl>
                                        <p:attrNameLst>
                                          <p:attrName>style.visibility</p:attrName>
                                        </p:attrNameLst>
                                      </p:cBhvr>
                                      <p:to>
                                        <p:strVal val="visible"/>
                                      </p:to>
                                    </p:set>
                                    <p:animEffect transition="in" filter="fade">
                                      <p:cBhvr>
                                        <p:cTn id="13" dur="500"/>
                                        <p:tgtEl>
                                          <p:spTgt spid="164867">
                                            <p:txEl>
                                              <p:pRg st="0" end="0"/>
                                            </p:txEl>
                                          </p:spTgt>
                                        </p:tgtEl>
                                      </p:cBhvr>
                                    </p:animEffect>
                                    <p:anim calcmode="lin" valueType="num">
                                      <p:cBhvr>
                                        <p:cTn id="14"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648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64867">
                                            <p:txEl>
                                              <p:pRg st="1" end="1"/>
                                            </p:txEl>
                                          </p:spTgt>
                                        </p:tgtEl>
                                        <p:attrNameLst>
                                          <p:attrName>style.visibility</p:attrName>
                                        </p:attrNameLst>
                                      </p:cBhvr>
                                      <p:to>
                                        <p:strVal val="visible"/>
                                      </p:to>
                                    </p:set>
                                    <p:animEffect transition="in" filter="fade">
                                      <p:cBhvr>
                                        <p:cTn id="20" dur="500"/>
                                        <p:tgtEl>
                                          <p:spTgt spid="164867">
                                            <p:txEl>
                                              <p:pRg st="1" end="1"/>
                                            </p:txEl>
                                          </p:spTgt>
                                        </p:tgtEl>
                                      </p:cBhvr>
                                    </p:animEffect>
                                    <p:anim calcmode="lin" valueType="num">
                                      <p:cBhvr>
                                        <p:cTn id="21"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64867">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r>
              <a:rPr lang="de-DE" altLang="de-DE"/>
              <a:t>Momentaufnahmen</a:t>
            </a:r>
          </a:p>
        </p:txBody>
      </p:sp>
      <p:sp>
        <p:nvSpPr>
          <p:cNvPr id="86019" name="Rectangle 3"/>
          <p:cNvSpPr>
            <a:spLocks noGrp="1" noRot="1" noChangeArrowheads="1"/>
          </p:cNvSpPr>
          <p:nvPr>
            <p:ph type="body" idx="1"/>
          </p:nvPr>
        </p:nvSpPr>
        <p:spPr>
          <a:xfrm>
            <a:off x="301625" y="1600200"/>
            <a:ext cx="8540750" cy="4997450"/>
          </a:xfrm>
        </p:spPr>
        <p:txBody>
          <a:bodyPr/>
          <a:lstStyle/>
          <a:p>
            <a:pPr>
              <a:lnSpc>
                <a:spcPct val="90000"/>
              </a:lnSpc>
            </a:pPr>
            <a:r>
              <a:rPr lang="de-DE" altLang="de-DE"/>
              <a:t>Tschechiens Staatspräsident Václav Klaus:</a:t>
            </a:r>
          </a:p>
          <a:p>
            <a:pPr lvl="1">
              <a:lnSpc>
                <a:spcPct val="90000"/>
              </a:lnSpc>
            </a:pPr>
            <a:r>
              <a:rPr lang="de-DE" altLang="de-DE"/>
              <a:t>In seinem Buch „Blauer, nicht grüner Planet - Was ist bedroht: Klima oder Freiheit?“</a:t>
            </a:r>
          </a:p>
          <a:p>
            <a:pPr lvl="1">
              <a:lnSpc>
                <a:spcPct val="90000"/>
              </a:lnSpc>
            </a:pPr>
            <a:r>
              <a:rPr lang="de-DE" altLang="de-DE"/>
              <a:t>„Auch wenn ein paar Inseln im Meer versinken, würden dafür doch weite Teile Sibiriens auftauen“ … „Dort kann man dann Obst und Gemüse anbauen, das mit seinen Vitaminen schließlich dafür sorge, dass weniger Menschen an Krebs sterben.“ </a:t>
            </a:r>
          </a:p>
          <a:p>
            <a:pPr>
              <a:lnSpc>
                <a:spcPct val="90000"/>
              </a:lnSpc>
              <a:buFont typeface="Arial" panose="020B0604020202020204" pitchFamily="34" charset="0"/>
              <a:buNone/>
            </a:pPr>
            <a:r>
              <a:rPr lang="de-DE" altLang="de-DE" sz="5400" b="1">
                <a:solidFill>
                  <a:srgbClr val="FF6600"/>
                </a:solidFill>
              </a:rPr>
              <a:t>… ja was denn nun????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1000" fill="hold"/>
                                        <p:tgtEl>
                                          <p:spTgt spid="86018"/>
                                        </p:tgtEl>
                                        <p:attrNameLst>
                                          <p:attrName>ppt_x</p:attrName>
                                        </p:attrNameLst>
                                      </p:cBhvr>
                                      <p:tavLst>
                                        <p:tav tm="0">
                                          <p:val>
                                            <p:strVal val="#ppt_x-.2"/>
                                          </p:val>
                                        </p:tav>
                                        <p:tav tm="100000">
                                          <p:val>
                                            <p:strVal val="#ppt_x"/>
                                          </p:val>
                                        </p:tav>
                                      </p:tavLst>
                                    </p:anim>
                                    <p:anim calcmode="lin" valueType="num">
                                      <p:cBhvr>
                                        <p:cTn id="8" dur="1000" fill="hold"/>
                                        <p:tgtEl>
                                          <p:spTgt spid="860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6018"/>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86019">
                                            <p:txEl>
                                              <p:pRg st="0" end="0"/>
                                            </p:txEl>
                                          </p:spTgt>
                                        </p:tgtEl>
                                        <p:attrNameLst>
                                          <p:attrName>style.visibility</p:attrName>
                                        </p:attrNameLst>
                                      </p:cBhvr>
                                      <p:to>
                                        <p:strVal val="visible"/>
                                      </p:to>
                                    </p:set>
                                    <p:animEffect transition="in" filter="fade">
                                      <p:cBhvr>
                                        <p:cTn id="13" dur="500"/>
                                        <p:tgtEl>
                                          <p:spTgt spid="86019">
                                            <p:txEl>
                                              <p:pRg st="0" end="0"/>
                                            </p:txEl>
                                          </p:spTgt>
                                        </p:tgtEl>
                                      </p:cBhvr>
                                    </p:animEffect>
                                    <p:anim calcmode="lin" valueType="num">
                                      <p:cBhvr>
                                        <p:cTn id="14"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6019">
                                            <p:txEl>
                                              <p:pRg st="0" end="0"/>
                                            </p:txEl>
                                          </p:spTgt>
                                        </p:tgtEl>
                                        <p:attrNameLst>
                                          <p:attrName>ppt_y</p:attrName>
                                        </p:attrNameLst>
                                      </p:cBhvr>
                                      <p:tavLst>
                                        <p:tav tm="0">
                                          <p:val>
                                            <p:strVal val="#ppt_y+.05"/>
                                          </p:val>
                                        </p:tav>
                                        <p:tav tm="100000">
                                          <p:val>
                                            <p:strVal val="#ppt_y"/>
                                          </p:val>
                                        </p:tav>
                                      </p:tavLst>
                                    </p:anim>
                                  </p:childTnLst>
                                </p:cTn>
                              </p:par>
                              <p:par>
                                <p:cTn id="16" presetID="44" presetClass="entr" presetSubtype="0" fill="hold" grpId="0" nodeType="withEffect">
                                  <p:stCondLst>
                                    <p:cond delay="0"/>
                                  </p:stCondLst>
                                  <p:childTnLst>
                                    <p:set>
                                      <p:cBhvr>
                                        <p:cTn id="17" dur="1" fill="hold">
                                          <p:stCondLst>
                                            <p:cond delay="0"/>
                                          </p:stCondLst>
                                        </p:cTn>
                                        <p:tgtEl>
                                          <p:spTgt spid="86019">
                                            <p:txEl>
                                              <p:pRg st="1" end="1"/>
                                            </p:txEl>
                                          </p:spTgt>
                                        </p:tgtEl>
                                        <p:attrNameLst>
                                          <p:attrName>style.visibility</p:attrName>
                                        </p:attrNameLst>
                                      </p:cBhvr>
                                      <p:to>
                                        <p:strVal val="visible"/>
                                      </p:to>
                                    </p:set>
                                    <p:animEffect transition="in" filter="fade">
                                      <p:cBhvr>
                                        <p:cTn id="18" dur="500"/>
                                        <p:tgtEl>
                                          <p:spTgt spid="86019">
                                            <p:txEl>
                                              <p:pRg st="1" end="1"/>
                                            </p:txEl>
                                          </p:spTgt>
                                        </p:tgtEl>
                                      </p:cBhvr>
                                    </p:animEffect>
                                    <p:anim calcmode="lin" valueType="num">
                                      <p:cBhvr>
                                        <p:cTn id="19"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86019">
                                            <p:txEl>
                                              <p:pRg st="1" end="1"/>
                                            </p:txEl>
                                          </p:spTgt>
                                        </p:tgtEl>
                                        <p:attrNameLst>
                                          <p:attrName>ppt_y</p:attrName>
                                        </p:attrNameLst>
                                      </p:cBhvr>
                                      <p:tavLst>
                                        <p:tav tm="0">
                                          <p:val>
                                            <p:strVal val="#ppt_y+.05"/>
                                          </p:val>
                                        </p:tav>
                                        <p:tav tm="100000">
                                          <p:val>
                                            <p:strVal val="#ppt_y"/>
                                          </p:val>
                                        </p:tav>
                                      </p:tavLst>
                                    </p:anim>
                                  </p:childTnLst>
                                </p:cTn>
                              </p:par>
                              <p:par>
                                <p:cTn id="21" presetID="44" presetClass="entr" presetSubtype="0" fill="hold" grpId="0" nodeType="withEffect">
                                  <p:stCondLst>
                                    <p:cond delay="0"/>
                                  </p:stCondLst>
                                  <p:childTnLst>
                                    <p:set>
                                      <p:cBhvr>
                                        <p:cTn id="22" dur="1" fill="hold">
                                          <p:stCondLst>
                                            <p:cond delay="0"/>
                                          </p:stCondLst>
                                        </p:cTn>
                                        <p:tgtEl>
                                          <p:spTgt spid="86019">
                                            <p:txEl>
                                              <p:pRg st="2" end="2"/>
                                            </p:txEl>
                                          </p:spTgt>
                                        </p:tgtEl>
                                        <p:attrNameLst>
                                          <p:attrName>style.visibility</p:attrName>
                                        </p:attrNameLst>
                                      </p:cBhvr>
                                      <p:to>
                                        <p:strVal val="visible"/>
                                      </p:to>
                                    </p:set>
                                    <p:animEffect transition="in" filter="fade">
                                      <p:cBhvr>
                                        <p:cTn id="23" dur="500"/>
                                        <p:tgtEl>
                                          <p:spTgt spid="86019">
                                            <p:txEl>
                                              <p:pRg st="2" end="2"/>
                                            </p:txEl>
                                          </p:spTgt>
                                        </p:tgtEl>
                                      </p:cBhvr>
                                    </p:animEffect>
                                    <p:anim calcmode="lin" valueType="num">
                                      <p:cBhvr>
                                        <p:cTn id="24"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860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4" presetClass="entr" presetSubtype="0" fill="hold" grpId="0" nodeType="clickEffect">
                                  <p:stCondLst>
                                    <p:cond delay="0"/>
                                  </p:stCondLst>
                                  <p:childTnLst>
                                    <p:set>
                                      <p:cBhvr>
                                        <p:cTn id="29" dur="1" fill="hold">
                                          <p:stCondLst>
                                            <p:cond delay="0"/>
                                          </p:stCondLst>
                                        </p:cTn>
                                        <p:tgtEl>
                                          <p:spTgt spid="86019">
                                            <p:txEl>
                                              <p:pRg st="3" end="3"/>
                                            </p:txEl>
                                          </p:spTgt>
                                        </p:tgtEl>
                                        <p:attrNameLst>
                                          <p:attrName>style.visibility</p:attrName>
                                        </p:attrNameLst>
                                      </p:cBhvr>
                                      <p:to>
                                        <p:strVal val="visible"/>
                                      </p:to>
                                    </p:set>
                                    <p:animEffect transition="in" filter="fade">
                                      <p:cBhvr>
                                        <p:cTn id="30" dur="500"/>
                                        <p:tgtEl>
                                          <p:spTgt spid="86019">
                                            <p:txEl>
                                              <p:pRg st="3" end="3"/>
                                            </p:txEl>
                                          </p:spTgt>
                                        </p:tgtEl>
                                      </p:cBhvr>
                                    </p:animEffect>
                                    <p:anim calcmode="lin" valueType="num">
                                      <p:cBhvr>
                                        <p:cTn id="31"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8601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de-DE" altLang="de-DE"/>
              <a:t>Tatsachen</a:t>
            </a:r>
          </a:p>
        </p:txBody>
      </p:sp>
      <p:sp>
        <p:nvSpPr>
          <p:cNvPr id="87043" name="Rectangle 3"/>
          <p:cNvSpPr>
            <a:spLocks noGrp="1" noRot="1" noChangeArrowheads="1"/>
          </p:cNvSpPr>
          <p:nvPr>
            <p:ph type="body" idx="1"/>
          </p:nvPr>
        </p:nvSpPr>
        <p:spPr>
          <a:xfrm>
            <a:off x="301625" y="1600200"/>
            <a:ext cx="8540750" cy="4997450"/>
          </a:xfrm>
        </p:spPr>
        <p:txBody>
          <a:bodyPr/>
          <a:lstStyle/>
          <a:p>
            <a:r>
              <a:rPr lang="de-DE" altLang="de-DE"/>
              <a:t>offensichtlich sind die mit dem Thema Klima zusammenhängenden Fragen sehr sensibel</a:t>
            </a:r>
          </a:p>
          <a:p>
            <a:r>
              <a:rPr lang="de-DE" altLang="de-DE"/>
              <a:t>Diese Fragen sind jedoch keine Glaubens-, sondern eher Machtfragen</a:t>
            </a:r>
          </a:p>
          <a:p>
            <a:pPr lvl="1"/>
            <a:r>
              <a:rPr lang="de-DE" altLang="de-DE"/>
              <a:t>Das </a:t>
            </a:r>
            <a:r>
              <a:rPr lang="en-US" altLang="de-DE"/>
              <a:t>Intergovernmental Panel on Climate Change </a:t>
            </a:r>
            <a:r>
              <a:rPr lang="de-DE" altLang="de-DE"/>
              <a:t>(IPCC</a:t>
            </a:r>
            <a:r>
              <a:rPr lang="en-US" altLang="de-DE"/>
              <a:t>), </a:t>
            </a:r>
            <a:r>
              <a:rPr lang="de-DE" altLang="de-DE"/>
              <a:t>eine Organisation der UNESCO, hat vor kurzem seinen 4. Bericht vorgelegt, nach langem Ringen um Formulierungen…</a:t>
            </a:r>
          </a:p>
          <a:p>
            <a:pPr lvl="1"/>
            <a:r>
              <a:rPr lang="de-DE" altLang="de-DE"/>
              <a:t>Teil 1 befasst sich mit den physikalischen Grundlagen der Klimaentwicklung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1000" fill="hold"/>
                                        <p:tgtEl>
                                          <p:spTgt spid="87042"/>
                                        </p:tgtEl>
                                        <p:attrNameLst>
                                          <p:attrName>ppt_x</p:attrName>
                                        </p:attrNameLst>
                                      </p:cBhvr>
                                      <p:tavLst>
                                        <p:tav tm="0">
                                          <p:val>
                                            <p:strVal val="#ppt_x-.2"/>
                                          </p:val>
                                        </p:tav>
                                        <p:tav tm="100000">
                                          <p:val>
                                            <p:strVal val="#ppt_x"/>
                                          </p:val>
                                        </p:tav>
                                      </p:tavLst>
                                    </p:anim>
                                    <p:anim calcmode="lin" valueType="num">
                                      <p:cBhvr>
                                        <p:cTn id="8" dur="1000" fill="hold"/>
                                        <p:tgtEl>
                                          <p:spTgt spid="870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704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87043">
                                            <p:txEl>
                                              <p:pRg st="0" end="0"/>
                                            </p:txEl>
                                          </p:spTgt>
                                        </p:tgtEl>
                                        <p:attrNameLst>
                                          <p:attrName>style.visibility</p:attrName>
                                        </p:attrNameLst>
                                      </p:cBhvr>
                                      <p:to>
                                        <p:strVal val="visible"/>
                                      </p:to>
                                    </p:set>
                                    <p:animEffect transition="in" filter="fade">
                                      <p:cBhvr>
                                        <p:cTn id="13" dur="500"/>
                                        <p:tgtEl>
                                          <p:spTgt spid="87043">
                                            <p:txEl>
                                              <p:pRg st="0" end="0"/>
                                            </p:txEl>
                                          </p:spTgt>
                                        </p:tgtEl>
                                      </p:cBhvr>
                                    </p:animEffect>
                                    <p:anim calcmode="lin" valueType="num">
                                      <p:cBhvr>
                                        <p:cTn id="14"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70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87043">
                                            <p:txEl>
                                              <p:pRg st="1" end="1"/>
                                            </p:txEl>
                                          </p:spTgt>
                                        </p:tgtEl>
                                        <p:attrNameLst>
                                          <p:attrName>style.visibility</p:attrName>
                                        </p:attrNameLst>
                                      </p:cBhvr>
                                      <p:to>
                                        <p:strVal val="visible"/>
                                      </p:to>
                                    </p:set>
                                    <p:animEffect transition="in" filter="fade">
                                      <p:cBhvr>
                                        <p:cTn id="20" dur="500"/>
                                        <p:tgtEl>
                                          <p:spTgt spid="87043">
                                            <p:txEl>
                                              <p:pRg st="1" end="1"/>
                                            </p:txEl>
                                          </p:spTgt>
                                        </p:tgtEl>
                                      </p:cBhvr>
                                    </p:animEffect>
                                    <p:anim calcmode="lin" valueType="num">
                                      <p:cBhvr>
                                        <p:cTn id="21"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87043">
                                            <p:txEl>
                                              <p:pRg st="1" end="1"/>
                                            </p:txEl>
                                          </p:spTgt>
                                        </p:tgtEl>
                                        <p:attrNameLst>
                                          <p:attrName>ppt_y</p:attrName>
                                        </p:attrNameLst>
                                      </p:cBhvr>
                                      <p:tavLst>
                                        <p:tav tm="0">
                                          <p:val>
                                            <p:strVal val="#ppt_y+.05"/>
                                          </p:val>
                                        </p:tav>
                                        <p:tav tm="100000">
                                          <p:val>
                                            <p:strVal val="#ppt_y"/>
                                          </p:val>
                                        </p:tav>
                                      </p:tavLst>
                                    </p:anim>
                                  </p:childTnLst>
                                </p:cTn>
                              </p:par>
                              <p:par>
                                <p:cTn id="23" presetID="44" presetClass="entr" presetSubtype="0" fill="hold" grpId="0" nodeType="withEffect">
                                  <p:stCondLst>
                                    <p:cond delay="0"/>
                                  </p:stCondLst>
                                  <p:childTnLst>
                                    <p:set>
                                      <p:cBhvr>
                                        <p:cTn id="24" dur="1" fill="hold">
                                          <p:stCondLst>
                                            <p:cond delay="0"/>
                                          </p:stCondLst>
                                        </p:cTn>
                                        <p:tgtEl>
                                          <p:spTgt spid="87043">
                                            <p:txEl>
                                              <p:pRg st="2" end="2"/>
                                            </p:txEl>
                                          </p:spTgt>
                                        </p:tgtEl>
                                        <p:attrNameLst>
                                          <p:attrName>style.visibility</p:attrName>
                                        </p:attrNameLst>
                                      </p:cBhvr>
                                      <p:to>
                                        <p:strVal val="visible"/>
                                      </p:to>
                                    </p:set>
                                    <p:animEffect transition="in" filter="fade">
                                      <p:cBhvr>
                                        <p:cTn id="25" dur="500"/>
                                        <p:tgtEl>
                                          <p:spTgt spid="87043">
                                            <p:txEl>
                                              <p:pRg st="2" end="2"/>
                                            </p:txEl>
                                          </p:spTgt>
                                        </p:tgtEl>
                                      </p:cBhvr>
                                    </p:animEffect>
                                    <p:anim calcmode="lin" valueType="num">
                                      <p:cBhvr>
                                        <p:cTn id="26"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87043">
                                            <p:txEl>
                                              <p:pRg st="2" end="2"/>
                                            </p:txEl>
                                          </p:spTgt>
                                        </p:tgtEl>
                                        <p:attrNameLst>
                                          <p:attrName>ppt_y</p:attrName>
                                        </p:attrNameLst>
                                      </p:cBhvr>
                                      <p:tavLst>
                                        <p:tav tm="0">
                                          <p:val>
                                            <p:strVal val="#ppt_y+.05"/>
                                          </p:val>
                                        </p:tav>
                                        <p:tav tm="100000">
                                          <p:val>
                                            <p:strVal val="#ppt_y"/>
                                          </p:val>
                                        </p:tav>
                                      </p:tavLst>
                                    </p:anim>
                                  </p:childTnLst>
                                </p:cTn>
                              </p:par>
                              <p:par>
                                <p:cTn id="28" presetID="44" presetClass="entr" presetSubtype="0" fill="hold" grpId="0" nodeType="withEffect">
                                  <p:stCondLst>
                                    <p:cond delay="0"/>
                                  </p:stCondLst>
                                  <p:childTnLst>
                                    <p:set>
                                      <p:cBhvr>
                                        <p:cTn id="29" dur="1" fill="hold">
                                          <p:stCondLst>
                                            <p:cond delay="0"/>
                                          </p:stCondLst>
                                        </p:cTn>
                                        <p:tgtEl>
                                          <p:spTgt spid="87043">
                                            <p:txEl>
                                              <p:pRg st="3" end="3"/>
                                            </p:txEl>
                                          </p:spTgt>
                                        </p:tgtEl>
                                        <p:attrNameLst>
                                          <p:attrName>style.visibility</p:attrName>
                                        </p:attrNameLst>
                                      </p:cBhvr>
                                      <p:to>
                                        <p:strVal val="visible"/>
                                      </p:to>
                                    </p:set>
                                    <p:animEffect transition="in" filter="fade">
                                      <p:cBhvr>
                                        <p:cTn id="30" dur="500"/>
                                        <p:tgtEl>
                                          <p:spTgt spid="87043">
                                            <p:txEl>
                                              <p:pRg st="3" end="3"/>
                                            </p:txEl>
                                          </p:spTgt>
                                        </p:tgtEl>
                                      </p:cBhvr>
                                    </p:animEffect>
                                    <p:anim calcmode="lin" valueType="num">
                                      <p:cBhvr>
                                        <p:cTn id="31"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8704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r>
              <a:rPr lang="de-DE" altLang="de-DE"/>
              <a:t>Tatsachen</a:t>
            </a:r>
          </a:p>
        </p:txBody>
      </p:sp>
      <p:sp>
        <p:nvSpPr>
          <p:cNvPr id="165891" name="Rectangle 3"/>
          <p:cNvSpPr>
            <a:spLocks noGrp="1" noRot="1" noChangeArrowheads="1"/>
          </p:cNvSpPr>
          <p:nvPr>
            <p:ph type="body" idx="1"/>
          </p:nvPr>
        </p:nvSpPr>
        <p:spPr>
          <a:xfrm>
            <a:off x="301625" y="1600200"/>
            <a:ext cx="8540750" cy="5068888"/>
          </a:xfrm>
        </p:spPr>
        <p:txBody>
          <a:bodyPr/>
          <a:lstStyle/>
          <a:p>
            <a:pPr>
              <a:lnSpc>
                <a:spcPct val="90000"/>
              </a:lnSpc>
            </a:pPr>
            <a:r>
              <a:rPr lang="de-DE" altLang="de-DE" sz="2800">
                <a:solidFill>
                  <a:srgbClr val="CCCCFF"/>
                </a:solidFill>
              </a:rPr>
              <a:t>„Die globalen atmosphärischen Konzentrationen von Kohlendioxid, Methan und Lachgas sind als  Folge menschlicher Aktivitäten seit 1750 markant gestiegen und übertreffen heute die aus  Eisbohrkernen über viele Jahrtausende bestimmten vorindustriellen Werte bei Weitem.“</a:t>
            </a:r>
          </a:p>
          <a:p>
            <a:pPr>
              <a:lnSpc>
                <a:spcPct val="90000"/>
              </a:lnSpc>
            </a:pPr>
            <a:r>
              <a:rPr lang="de-DE" altLang="de-DE" sz="2800">
                <a:solidFill>
                  <a:srgbClr val="CCCCFF"/>
                </a:solidFill>
              </a:rPr>
              <a:t>„Der weltweite Anstieg der Kohlendioxidkonzentration ist primär auf den Verbrauch fossiler Brennstoffe und auf Landnutzungsänderungen zurückzuführen, während derjenige von Methan und Lachgas primär durch die Landwirtschaft verursacht wird.“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1000" fill="hold"/>
                                        <p:tgtEl>
                                          <p:spTgt spid="165890"/>
                                        </p:tgtEl>
                                        <p:attrNameLst>
                                          <p:attrName>ppt_x</p:attrName>
                                        </p:attrNameLst>
                                      </p:cBhvr>
                                      <p:tavLst>
                                        <p:tav tm="0">
                                          <p:val>
                                            <p:strVal val="#ppt_x-.2"/>
                                          </p:val>
                                        </p:tav>
                                        <p:tav tm="100000">
                                          <p:val>
                                            <p:strVal val="#ppt_x"/>
                                          </p:val>
                                        </p:tav>
                                      </p:tavLst>
                                    </p:anim>
                                    <p:anim calcmode="lin" valueType="num">
                                      <p:cBhvr>
                                        <p:cTn id="8" dur="1000" fill="hold"/>
                                        <p:tgtEl>
                                          <p:spTgt spid="1658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589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65891">
                                            <p:txEl>
                                              <p:pRg st="0" end="0"/>
                                            </p:txEl>
                                          </p:spTgt>
                                        </p:tgtEl>
                                        <p:attrNameLst>
                                          <p:attrName>style.visibility</p:attrName>
                                        </p:attrNameLst>
                                      </p:cBhvr>
                                      <p:to>
                                        <p:strVal val="visible"/>
                                      </p:to>
                                    </p:set>
                                    <p:animEffect transition="in" filter="fade">
                                      <p:cBhvr>
                                        <p:cTn id="13" dur="500"/>
                                        <p:tgtEl>
                                          <p:spTgt spid="165891">
                                            <p:txEl>
                                              <p:pRg st="0" end="0"/>
                                            </p:txEl>
                                          </p:spTgt>
                                        </p:tgtEl>
                                      </p:cBhvr>
                                    </p:animEffect>
                                    <p:anim calcmode="lin" valueType="num">
                                      <p:cBhvr>
                                        <p:cTn id="14" dur="500" fill="hold"/>
                                        <p:tgtEl>
                                          <p:spTgt spid="16589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658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65891">
                                            <p:txEl>
                                              <p:pRg st="1" end="1"/>
                                            </p:txEl>
                                          </p:spTgt>
                                        </p:tgtEl>
                                        <p:attrNameLst>
                                          <p:attrName>style.visibility</p:attrName>
                                        </p:attrNameLst>
                                      </p:cBhvr>
                                      <p:to>
                                        <p:strVal val="visible"/>
                                      </p:to>
                                    </p:set>
                                    <p:animEffect transition="in" filter="fade">
                                      <p:cBhvr>
                                        <p:cTn id="20" dur="500"/>
                                        <p:tgtEl>
                                          <p:spTgt spid="165891">
                                            <p:txEl>
                                              <p:pRg st="1" end="1"/>
                                            </p:txEl>
                                          </p:spTgt>
                                        </p:tgtEl>
                                      </p:cBhvr>
                                    </p:animEffect>
                                    <p:anim calcmode="lin" valueType="num">
                                      <p:cBhvr>
                                        <p:cTn id="21" dur="500" fill="hold"/>
                                        <p:tgtEl>
                                          <p:spTgt spid="165891">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6589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uiExpand="1" build="p"/>
    </p:bldLst>
  </p:timing>
</p:sld>
</file>

<file path=ppt/theme/theme1.xml><?xml version="1.0" encoding="utf-8"?>
<a:theme xmlns:a="http://schemas.openxmlformats.org/drawingml/2006/main" name="Wolken">
  <a:themeElements>
    <a:clrScheme name="Wolken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Wolk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olken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Wolken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Wolken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Wolken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Wolken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Wolken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Wolken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Wolken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Wolken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0</TotalTime>
  <Words>2781</Words>
  <Application>Microsoft Office PowerPoint</Application>
  <PresentationFormat>Bildschirmpräsentation (4:3)</PresentationFormat>
  <Paragraphs>316</Paragraphs>
  <Slides>56</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56</vt:i4>
      </vt:variant>
    </vt:vector>
  </HeadingPairs>
  <TitlesOfParts>
    <vt:vector size="61" baseType="lpstr">
      <vt:lpstr>Arial</vt:lpstr>
      <vt:lpstr>Tahoma</vt:lpstr>
      <vt:lpstr>Times New Roman</vt:lpstr>
      <vt:lpstr>Wingdings</vt:lpstr>
      <vt:lpstr>Wolken</vt:lpstr>
      <vt:lpstr>Prima Klima</vt:lpstr>
      <vt:lpstr>Momentaufnahmen</vt:lpstr>
      <vt:lpstr>Momentaufnahmen</vt:lpstr>
      <vt:lpstr>Momentaufnahmen</vt:lpstr>
      <vt:lpstr>Momentaufnahmen</vt:lpstr>
      <vt:lpstr>Momentaufnahmen</vt:lpstr>
      <vt:lpstr>Momentaufnahmen</vt:lpstr>
      <vt:lpstr>Tatsachen</vt:lpstr>
      <vt:lpstr>Tatsachen</vt:lpstr>
      <vt:lpstr>Tatsachen</vt:lpstr>
      <vt:lpstr>PowerPoint-Präsentation</vt:lpstr>
      <vt:lpstr>Tatsachen</vt:lpstr>
      <vt:lpstr>PowerPoint-Präsentation</vt:lpstr>
      <vt:lpstr>Tatsachen</vt:lpstr>
      <vt:lpstr>Tatsachen</vt:lpstr>
      <vt:lpstr>Der natürliche Treibhauseffekt</vt:lpstr>
      <vt:lpstr>Der natürliche Treibhauseffekt</vt:lpstr>
      <vt:lpstr>Tatsachen</vt:lpstr>
      <vt:lpstr>Tatsachen</vt:lpstr>
      <vt:lpstr>Tatsachen</vt:lpstr>
      <vt:lpstr>Tatsachen</vt:lpstr>
      <vt:lpstr>Ursachen</vt:lpstr>
      <vt:lpstr>Beispiel 1</vt:lpstr>
      <vt:lpstr>Beispiel 1</vt:lpstr>
      <vt:lpstr>Ursachen</vt:lpstr>
      <vt:lpstr>Ursachen</vt:lpstr>
      <vt:lpstr>Beispiel 2</vt:lpstr>
      <vt:lpstr>Beispiel 2</vt:lpstr>
      <vt:lpstr>Beispiel 2</vt:lpstr>
      <vt:lpstr>Beispiel 2</vt:lpstr>
      <vt:lpstr>Beispiel 2</vt:lpstr>
      <vt:lpstr>Beispiel 2</vt:lpstr>
      <vt:lpstr>Beispiel 2</vt:lpstr>
      <vt:lpstr>Handlungsempfehlungen</vt:lpstr>
      <vt:lpstr>Verpflichtungen Deutschlands</vt:lpstr>
      <vt:lpstr>Reaktionen</vt:lpstr>
      <vt:lpstr>noch einmal:  natürlicher Treibhauseffekt</vt:lpstr>
      <vt:lpstr>prinzipielle Grenze</vt:lpstr>
      <vt:lpstr>prinzipielle Grenze</vt:lpstr>
      <vt:lpstr>prinzipielle Grenze</vt:lpstr>
      <vt:lpstr>Wie also weiter?</vt:lpstr>
      <vt:lpstr>Perspektiven</vt:lpstr>
      <vt:lpstr>Perspektiven</vt:lpstr>
      <vt:lpstr>Perspektiven</vt:lpstr>
      <vt:lpstr>Konsequenz</vt:lpstr>
      <vt:lpstr>Beispiel Energie</vt:lpstr>
      <vt:lpstr>Energiethesen</vt:lpstr>
      <vt:lpstr>Energiethesen</vt:lpstr>
      <vt:lpstr>Energiethesen</vt:lpstr>
      <vt:lpstr>Energiethesen</vt:lpstr>
      <vt:lpstr>Energiethesen</vt:lpstr>
      <vt:lpstr>Wie weiter?</vt:lpstr>
      <vt:lpstr>Wie weiter?</vt:lpstr>
      <vt:lpstr>Wie weiter?</vt:lpstr>
      <vt:lpstr>Fazit</vt:lpstr>
      <vt:lpstr>PowerPoint-Präsentation</vt:lpstr>
    </vt:vector>
  </TitlesOfParts>
  <Company>ZIFW Jena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Kernkraft? - N</dc:title>
  <dc:creator>Lehrer</dc:creator>
  <cp:lastModifiedBy>Eumel</cp:lastModifiedBy>
  <cp:revision>153</cp:revision>
  <dcterms:created xsi:type="dcterms:W3CDTF">2005-10-19T13:46:38Z</dcterms:created>
  <dcterms:modified xsi:type="dcterms:W3CDTF">2024-07-09T10:25:51Z</dcterms:modified>
</cp:coreProperties>
</file>